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78" r:id="rId4"/>
    <p:sldId id="279" r:id="rId5"/>
    <p:sldId id="273" r:id="rId6"/>
    <p:sldId id="261" r:id="rId7"/>
    <p:sldId id="274" r:id="rId8"/>
    <p:sldId id="281" r:id="rId9"/>
    <p:sldId id="260" r:id="rId10"/>
    <p:sldId id="259" r:id="rId11"/>
    <p:sldId id="262" r:id="rId12"/>
    <p:sldId id="282" r:id="rId13"/>
    <p:sldId id="271" r:id="rId14"/>
    <p:sldId id="272" r:id="rId15"/>
    <p:sldId id="283" r:id="rId16"/>
    <p:sldId id="267" r:id="rId17"/>
    <p:sldId id="288" r:id="rId18"/>
    <p:sldId id="284" r:id="rId19"/>
    <p:sldId id="286" r:id="rId20"/>
    <p:sldId id="285" r:id="rId21"/>
    <p:sldId id="287" r:id="rId22"/>
    <p:sldId id="277" r:id="rId23"/>
    <p:sldId id="290"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userDrawn="1">
          <p15:clr>
            <a:srgbClr val="A4A3A4"/>
          </p15:clr>
        </p15:guide>
        <p15:guide id="3" orient="horz" pos="19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44F"/>
    <a:srgbClr val="053D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7"/>
    <p:restoredTop sz="94175"/>
  </p:normalViewPr>
  <p:slideViewPr>
    <p:cSldViewPr snapToGrid="0" snapToObjects="1" showGuides="1">
      <p:cViewPr varScale="1">
        <p:scale>
          <a:sx n="62" d="100"/>
          <a:sy n="62" d="100"/>
        </p:scale>
        <p:origin x="908" y="44"/>
      </p:cViewPr>
      <p:guideLst>
        <p:guide orient="horz" pos="663"/>
        <p:guide pos="3840"/>
        <p:guide orient="horz" pos="19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charset="0"/>
                <a:ea typeface="Century Gothic" charset="0"/>
                <a:cs typeface="Century Gothic" charset="0"/>
              </a:defRPr>
            </a:pPr>
            <a:r>
              <a:rPr lang="en-CA" sz="2400" dirty="0">
                <a:latin typeface="Century Gothic" charset="0"/>
                <a:ea typeface="Century Gothic" charset="0"/>
                <a:cs typeface="Century Gothic" charset="0"/>
              </a:rPr>
              <a:t>Air</a:t>
            </a:r>
            <a:r>
              <a:rPr lang="en-CA" sz="2400" baseline="0" dirty="0">
                <a:latin typeface="Century Gothic" charset="0"/>
                <a:ea typeface="Century Gothic" charset="0"/>
                <a:cs typeface="Century Gothic" charset="0"/>
              </a:rPr>
              <a:t> Quality Experiment</a:t>
            </a:r>
            <a:endParaRPr lang="en-CA" sz="2400" dirty="0">
              <a:latin typeface="Century Gothic" charset="0"/>
              <a:ea typeface="Century Gothic" charset="0"/>
              <a:cs typeface="Century Gothic" charset="0"/>
            </a:endParaRPr>
          </a:p>
        </c:rich>
      </c:tx>
      <c:layout>
        <c:manualLayout>
          <c:xMode val="edge"/>
          <c:yMode val="edge"/>
          <c:x val="0.26288857570887703"/>
          <c:y val="0.1507936179030250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charset="0"/>
              <a:ea typeface="Century Gothic" charset="0"/>
              <a:cs typeface="Century Gothic" charset="0"/>
            </a:defRPr>
          </a:pPr>
          <a:endParaRPr lang="en-US"/>
        </a:p>
      </c:txPr>
    </c:title>
    <c:autoTitleDeleted val="0"/>
    <c:plotArea>
      <c:layout>
        <c:manualLayout>
          <c:layoutTarget val="inner"/>
          <c:xMode val="edge"/>
          <c:yMode val="edge"/>
          <c:x val="0.13295034377742801"/>
          <c:y val="0.16508771929824601"/>
          <c:w val="0.79810610753371103"/>
          <c:h val="0.6647078325735600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2"/>
                <c:pt idx="0">
                  <c:v>Location 1</c:v>
                </c:pt>
                <c:pt idx="1">
                  <c:v>Location 2</c:v>
                </c:pt>
              </c:strCache>
            </c:strRef>
          </c:cat>
          <c:val>
            <c:numRef>
              <c:f>Sheet1!$B$2:$B$5</c:f>
              <c:numCache>
                <c:formatCode>General</c:formatCode>
                <c:ptCount val="4"/>
                <c:pt idx="0">
                  <c:v>25</c:v>
                </c:pt>
                <c:pt idx="1">
                  <c:v>55</c:v>
                </c:pt>
              </c:numCache>
            </c:numRef>
          </c:val>
          <c:extLst>
            <c:ext xmlns:c16="http://schemas.microsoft.com/office/drawing/2014/chart" uri="{C3380CC4-5D6E-409C-BE32-E72D297353CC}">
              <c16:uniqueId val="{00000000-6D91-445A-9A3D-3219E4922907}"/>
            </c:ext>
          </c:extLst>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2"/>
                <c:pt idx="0">
                  <c:v>Location 1</c:v>
                </c:pt>
                <c:pt idx="1">
                  <c:v>Location 2</c:v>
                </c:pt>
              </c:strCache>
            </c:strRef>
          </c:cat>
          <c:val>
            <c:numRef>
              <c:f>Sheet1!$C$2:$C$5</c:f>
              <c:numCache>
                <c:formatCode>General</c:formatCode>
                <c:ptCount val="4"/>
              </c:numCache>
            </c:numRef>
          </c:val>
          <c:extLst>
            <c:ext xmlns:c16="http://schemas.microsoft.com/office/drawing/2014/chart" uri="{C3380CC4-5D6E-409C-BE32-E72D297353CC}">
              <c16:uniqueId val="{00000001-6D91-445A-9A3D-3219E4922907}"/>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2"/>
                <c:pt idx="0">
                  <c:v>Location 1</c:v>
                </c:pt>
                <c:pt idx="1">
                  <c:v>Location 2</c:v>
                </c:pt>
              </c:strCache>
            </c:strRef>
          </c:cat>
          <c:val>
            <c:numRef>
              <c:f>Sheet1!$D$2:$D$5</c:f>
              <c:numCache>
                <c:formatCode>General</c:formatCode>
                <c:ptCount val="4"/>
              </c:numCache>
            </c:numRef>
          </c:val>
          <c:extLst>
            <c:ext xmlns:c16="http://schemas.microsoft.com/office/drawing/2014/chart" uri="{C3380CC4-5D6E-409C-BE32-E72D297353CC}">
              <c16:uniqueId val="{00000002-6D91-445A-9A3D-3219E4922907}"/>
            </c:ext>
          </c:extLst>
        </c:ser>
        <c:dLbls>
          <c:showLegendKey val="0"/>
          <c:showVal val="0"/>
          <c:showCatName val="0"/>
          <c:showSerName val="0"/>
          <c:showPercent val="0"/>
          <c:showBubbleSize val="0"/>
        </c:dLbls>
        <c:gapWidth val="219"/>
        <c:overlap val="-27"/>
        <c:axId val="2108115552"/>
        <c:axId val="2108127600"/>
      </c:barChart>
      <c:catAx>
        <c:axId val="210811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charset="0"/>
                <a:ea typeface="Century Gothic" charset="0"/>
                <a:cs typeface="Century Gothic" charset="0"/>
              </a:defRPr>
            </a:pPr>
            <a:endParaRPr lang="en-US"/>
          </a:p>
        </c:txPr>
        <c:crossAx val="2108127600"/>
        <c:crosses val="autoZero"/>
        <c:auto val="1"/>
        <c:lblAlgn val="ctr"/>
        <c:lblOffset val="100"/>
        <c:noMultiLvlLbl val="0"/>
      </c:catAx>
      <c:valAx>
        <c:axId val="210812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charset="0"/>
                <a:ea typeface="Century Gothic" charset="0"/>
                <a:cs typeface="Century Gothic" charset="0"/>
              </a:defRPr>
            </a:pPr>
            <a:endParaRPr lang="en-US"/>
          </a:p>
        </c:txPr>
        <c:crossAx val="21081155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4C529-0FE1-DC4B-9EA9-14A0F21FBEBB}"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2AFEA-A15F-0142-8EC0-2C2E67323E46}" type="slidenum">
              <a:rPr lang="en-US" smtClean="0"/>
              <a:t>‹#›</a:t>
            </a:fld>
            <a:endParaRPr lang="en-US"/>
          </a:p>
        </p:txBody>
      </p:sp>
    </p:spTree>
    <p:extLst>
      <p:ext uri="{BB962C8B-B14F-4D97-AF65-F5344CB8AC3E}">
        <p14:creationId xmlns:p14="http://schemas.microsoft.com/office/powerpoint/2010/main" val="196095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2AFEA-A15F-0142-8EC0-2C2E67323E46}" type="slidenum">
              <a:rPr lang="en-US" smtClean="0"/>
              <a:t>4</a:t>
            </a:fld>
            <a:endParaRPr lang="en-US"/>
          </a:p>
        </p:txBody>
      </p:sp>
    </p:spTree>
    <p:extLst>
      <p:ext uri="{BB962C8B-B14F-4D97-AF65-F5344CB8AC3E}">
        <p14:creationId xmlns:p14="http://schemas.microsoft.com/office/powerpoint/2010/main" val="85071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2AFEA-A15F-0142-8EC0-2C2E67323E46}" type="slidenum">
              <a:rPr lang="en-US" smtClean="0"/>
              <a:t>5</a:t>
            </a:fld>
            <a:endParaRPr lang="en-US"/>
          </a:p>
        </p:txBody>
      </p:sp>
    </p:spTree>
    <p:extLst>
      <p:ext uri="{BB962C8B-B14F-4D97-AF65-F5344CB8AC3E}">
        <p14:creationId xmlns:p14="http://schemas.microsoft.com/office/powerpoint/2010/main" val="37709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16</a:t>
            </a:fld>
            <a:endParaRPr lang="en-US"/>
          </a:p>
        </p:txBody>
      </p:sp>
    </p:spTree>
    <p:extLst>
      <p:ext uri="{BB962C8B-B14F-4D97-AF65-F5344CB8AC3E}">
        <p14:creationId xmlns:p14="http://schemas.microsoft.com/office/powerpoint/2010/main" val="264915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17</a:t>
            </a:fld>
            <a:endParaRPr lang="en-US"/>
          </a:p>
        </p:txBody>
      </p:sp>
    </p:spTree>
    <p:extLst>
      <p:ext uri="{BB962C8B-B14F-4D97-AF65-F5344CB8AC3E}">
        <p14:creationId xmlns:p14="http://schemas.microsoft.com/office/powerpoint/2010/main" val="71079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18</a:t>
            </a:fld>
            <a:endParaRPr lang="en-US"/>
          </a:p>
        </p:txBody>
      </p:sp>
    </p:spTree>
    <p:extLst>
      <p:ext uri="{BB962C8B-B14F-4D97-AF65-F5344CB8AC3E}">
        <p14:creationId xmlns:p14="http://schemas.microsoft.com/office/powerpoint/2010/main" val="97534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19</a:t>
            </a:fld>
            <a:endParaRPr lang="en-US"/>
          </a:p>
        </p:txBody>
      </p:sp>
    </p:spTree>
    <p:extLst>
      <p:ext uri="{BB962C8B-B14F-4D97-AF65-F5344CB8AC3E}">
        <p14:creationId xmlns:p14="http://schemas.microsoft.com/office/powerpoint/2010/main" val="34682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20</a:t>
            </a:fld>
            <a:endParaRPr lang="en-US"/>
          </a:p>
        </p:txBody>
      </p:sp>
    </p:spTree>
    <p:extLst>
      <p:ext uri="{BB962C8B-B14F-4D97-AF65-F5344CB8AC3E}">
        <p14:creationId xmlns:p14="http://schemas.microsoft.com/office/powerpoint/2010/main" val="78738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21</a:t>
            </a:fld>
            <a:endParaRPr lang="en-US"/>
          </a:p>
        </p:txBody>
      </p:sp>
    </p:spTree>
    <p:extLst>
      <p:ext uri="{BB962C8B-B14F-4D97-AF65-F5344CB8AC3E}">
        <p14:creationId xmlns:p14="http://schemas.microsoft.com/office/powerpoint/2010/main" val="187669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C27D-87CF-174E-B0BB-54AFBD69F5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62811-EB7A-B045-AF84-BA5897723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3E14B7-2DAE-634F-B2D6-2CBFA17A01D5}"/>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5" name="Footer Placeholder 4">
            <a:extLst>
              <a:ext uri="{FF2B5EF4-FFF2-40B4-BE49-F238E27FC236}">
                <a16:creationId xmlns:a16="http://schemas.microsoft.com/office/drawing/2014/main" id="{69AD3394-DDD8-7D40-816B-49380CD71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1709E-B0E6-D942-A5E2-C081C0DEDEEF}"/>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53027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AD00-77F7-1948-BA3E-B30317FF5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F55B49-4222-B746-8150-DEB0A7150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43CC2-97F7-8B4B-BE91-B430EB88C00D}"/>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5" name="Footer Placeholder 4">
            <a:extLst>
              <a:ext uri="{FF2B5EF4-FFF2-40B4-BE49-F238E27FC236}">
                <a16:creationId xmlns:a16="http://schemas.microsoft.com/office/drawing/2014/main" id="{A250E2F1-18FC-7747-83BC-382A4DA7B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49C32-8521-2044-9F1E-8FBDCB64AC7E}"/>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271183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42D30-89F6-7040-B4CF-196B2446E7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C7C20-FCC2-D142-811B-229BFC590B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B77EF-AFC8-B945-9244-5B2C3D54FA94}"/>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5" name="Footer Placeholder 4">
            <a:extLst>
              <a:ext uri="{FF2B5EF4-FFF2-40B4-BE49-F238E27FC236}">
                <a16:creationId xmlns:a16="http://schemas.microsoft.com/office/drawing/2014/main" id="{031115F1-D29D-4042-A13F-AB04AAE23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83EDF-7551-9746-A95A-DE6D07B1A49A}"/>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38145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823B-B3F8-3349-B087-976183C49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79C5F-FA6A-F44A-8B2F-D09FFD330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88326-3EBF-C144-A944-47E6536B2F4B}"/>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5" name="Footer Placeholder 4">
            <a:extLst>
              <a:ext uri="{FF2B5EF4-FFF2-40B4-BE49-F238E27FC236}">
                <a16:creationId xmlns:a16="http://schemas.microsoft.com/office/drawing/2014/main" id="{8582BB8A-2615-134C-AD7F-71F91B02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4CCA8-B1E5-B44A-9261-1D3DF01684B7}"/>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8072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676F-F2FB-6445-BA5B-EBE42D615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48CCC5-16EA-4C45-BF43-390F2ED00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F1517-E3B0-2A4D-B5CB-656D6EFF5113}"/>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5" name="Footer Placeholder 4">
            <a:extLst>
              <a:ext uri="{FF2B5EF4-FFF2-40B4-BE49-F238E27FC236}">
                <a16:creationId xmlns:a16="http://schemas.microsoft.com/office/drawing/2014/main" id="{1B343AF5-D44D-1346-B034-5106F82E2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BEC2C-3AC6-B048-8A17-4923AB66DE23}"/>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25251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57E8-5055-964F-85A0-3C7AD1FE9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7E52D9-6C47-BC48-9191-F884FF897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FE96C-B513-1843-8E67-8157D8B06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AAC615-D4C6-A94E-A1DD-C652F2B05BB4}"/>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6" name="Footer Placeholder 5">
            <a:extLst>
              <a:ext uri="{FF2B5EF4-FFF2-40B4-BE49-F238E27FC236}">
                <a16:creationId xmlns:a16="http://schemas.microsoft.com/office/drawing/2014/main" id="{B113F25B-75EB-F748-8FCC-40CB75C1B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C0D5-B072-6B4A-A5D5-1418F2C7AB36}"/>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422983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44D8-BD8C-D94D-A67E-28A4C4616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DF2CD-7E73-AB47-B034-3367F448E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6D1FB6-4F0A-3940-AADC-91F75BAB5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8033B2-28EE-AE43-88A8-510DBFCC1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FB492-A6FA-D34E-A91D-81DFFC45B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CD84AB-556C-204F-8B40-301AF2A92BB9}"/>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8" name="Footer Placeholder 7">
            <a:extLst>
              <a:ext uri="{FF2B5EF4-FFF2-40B4-BE49-F238E27FC236}">
                <a16:creationId xmlns:a16="http://schemas.microsoft.com/office/drawing/2014/main" id="{BD829A0E-88F4-8D48-8CCE-698D5E54A0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71C0DA-B0CA-A74A-9232-315565E1BFA2}"/>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176477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F4DC-7ED3-A84C-9CE6-EAD52555B1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6948C-AB0B-3045-9577-4E1A2E87F951}"/>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4" name="Footer Placeholder 3">
            <a:extLst>
              <a:ext uri="{FF2B5EF4-FFF2-40B4-BE49-F238E27FC236}">
                <a16:creationId xmlns:a16="http://schemas.microsoft.com/office/drawing/2014/main" id="{260B8EAD-5DAB-454D-A97D-BB2E6E21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AE1900-1CC8-3B48-ACA2-412AEAB95069}"/>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196991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A43BB-C957-A044-8EA0-6DC92D79066B}"/>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3" name="Footer Placeholder 2">
            <a:extLst>
              <a:ext uri="{FF2B5EF4-FFF2-40B4-BE49-F238E27FC236}">
                <a16:creationId xmlns:a16="http://schemas.microsoft.com/office/drawing/2014/main" id="{D2C5D976-3130-D046-8797-793017E3C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399D0-D7BC-6346-AB9B-C694AE052F11}"/>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25893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F5B4-DC97-C643-AEF6-2C0F4965C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89189-EC8D-4645-9058-4846D5CE3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AF4B2-B2D2-BB4C-BDCC-5CB70E5F8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3E369-00B8-2448-85D4-8C29106DF7D0}"/>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6" name="Footer Placeholder 5">
            <a:extLst>
              <a:ext uri="{FF2B5EF4-FFF2-40B4-BE49-F238E27FC236}">
                <a16:creationId xmlns:a16="http://schemas.microsoft.com/office/drawing/2014/main" id="{21749BDF-0EC3-9D44-B739-3A3C372BB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AAD40-0582-514F-8FB0-2EA56D72E71C}"/>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8396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4B83-187F-594C-9429-46560FFBD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1AEEF-E59E-2D4A-A793-172F3D143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3DF0C-5295-1041-B915-2760DB418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532CD8-B10C-1A4F-A0E3-823709AF3870}"/>
              </a:ext>
            </a:extLst>
          </p:cNvPr>
          <p:cNvSpPr>
            <a:spLocks noGrp="1"/>
          </p:cNvSpPr>
          <p:nvPr>
            <p:ph type="dt" sz="half" idx="10"/>
          </p:nvPr>
        </p:nvSpPr>
        <p:spPr/>
        <p:txBody>
          <a:bodyPr/>
          <a:lstStyle/>
          <a:p>
            <a:fld id="{4298B4FD-E6EB-E74F-97C9-1D01C0F4AFAD}" type="datetimeFigureOut">
              <a:rPr lang="en-US" smtClean="0"/>
              <a:t>10/17/2022</a:t>
            </a:fld>
            <a:endParaRPr lang="en-US"/>
          </a:p>
        </p:txBody>
      </p:sp>
      <p:sp>
        <p:nvSpPr>
          <p:cNvPr id="6" name="Footer Placeholder 5">
            <a:extLst>
              <a:ext uri="{FF2B5EF4-FFF2-40B4-BE49-F238E27FC236}">
                <a16:creationId xmlns:a16="http://schemas.microsoft.com/office/drawing/2014/main" id="{99795419-C916-DE4C-9EC2-B479999DE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AEE59-E61F-2D42-8201-56FE7223243F}"/>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38425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EA779-16D8-8B41-BFB0-385156BF1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8FDC0-18B3-E940-8553-67C6EC89A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AC2EE-AC14-FB47-B5A0-E71067840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8B4FD-E6EB-E74F-97C9-1D01C0F4AFAD}" type="datetimeFigureOut">
              <a:rPr lang="en-US" smtClean="0"/>
              <a:t>10/17/2022</a:t>
            </a:fld>
            <a:endParaRPr lang="en-US"/>
          </a:p>
        </p:txBody>
      </p:sp>
      <p:sp>
        <p:nvSpPr>
          <p:cNvPr id="5" name="Footer Placeholder 4">
            <a:extLst>
              <a:ext uri="{FF2B5EF4-FFF2-40B4-BE49-F238E27FC236}">
                <a16:creationId xmlns:a16="http://schemas.microsoft.com/office/drawing/2014/main" id="{3E0F8FAB-6DEA-1B48-ADD2-FD602A168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BB9C6-3B92-5441-8E5E-DEA806787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EC38C-022F-0C4A-84A0-6FC037A9C75A}" type="slidenum">
              <a:rPr lang="en-US" smtClean="0"/>
              <a:t>‹#›</a:t>
            </a:fld>
            <a:endParaRPr lang="en-US"/>
          </a:p>
        </p:txBody>
      </p:sp>
    </p:spTree>
    <p:extLst>
      <p:ext uri="{BB962C8B-B14F-4D97-AF65-F5344CB8AC3E}">
        <p14:creationId xmlns:p14="http://schemas.microsoft.com/office/powerpoint/2010/main" val="137642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2ychCDR" TargetMode="Externa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youtu.be/psLtIm9Z_Q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vocabulary.com/dictionary/hypothesi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hyperlink" Target="albertaairshedscouncil.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administrator@albertaairshedscouncil.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albertaairshedscouncil.ca/pledg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airquality.alberta.ca/map/" TargetMode="External"/><Relationship Id="rId5" Type="http://schemas.openxmlformats.org/officeDocument/2006/relationships/hyperlink" Target="https://www.albertaairshedscouncil.ca/featured-resources" TargetMode="External"/><Relationship Id="rId4" Type="http://schemas.openxmlformats.org/officeDocument/2006/relationships/hyperlink" Target="https://www.albertaairshedscouncil.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hyperlink" Target="albertaairshedscouncil.ca"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bertaairshedscouncil.ca/about-airsheds"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youtu.be/psLtIm9Z_QU" TargetMode="External"/><Relationship Id="rId4" Type="http://schemas.openxmlformats.org/officeDocument/2006/relationships/hyperlink" Target="https://bit.ly/2ychCD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86C78B-CDB1-A545-88F1-63639464B1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936376" y="2109694"/>
            <a:ext cx="9144000" cy="2387600"/>
          </a:xfrm>
        </p:spPr>
        <p:txBody>
          <a:bodyPr anchor="ctr">
            <a:normAutofit/>
          </a:bodyPr>
          <a:lstStyle/>
          <a:p>
            <a:r>
              <a:rPr lang="en-US" sz="8000" b="1" dirty="0">
                <a:solidFill>
                  <a:srgbClr val="053D82"/>
                </a:solidFill>
                <a:latin typeface="Century Gothic" panose="020B0502020202020204" pitchFamily="34" charset="0"/>
              </a:rPr>
              <a:t>Let’s Make the Invisible VISIBLE</a:t>
            </a: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a:off x="0" y="2492188"/>
            <a:ext cx="2844800" cy="4338918"/>
          </a:xfrm>
          <a:prstGeom prst="rect">
            <a:avLst/>
          </a:prstGeom>
        </p:spPr>
      </p:pic>
      <p:sp>
        <p:nvSpPr>
          <p:cNvPr id="7" name="Title 1">
            <a:extLst>
              <a:ext uri="{FF2B5EF4-FFF2-40B4-BE49-F238E27FC236}">
                <a16:creationId xmlns:a16="http://schemas.microsoft.com/office/drawing/2014/main" id="{39AE042C-AB0C-AD43-A631-6072544F8B5A}"/>
              </a:ext>
            </a:extLst>
          </p:cNvPr>
          <p:cNvSpPr txBox="1">
            <a:spLocks/>
          </p:cNvSpPr>
          <p:nvPr/>
        </p:nvSpPr>
        <p:spPr>
          <a:xfrm>
            <a:off x="4069976" y="5299675"/>
            <a:ext cx="9144000" cy="15583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solidFill>
                  <a:srgbClr val="053D82"/>
                </a:solidFill>
                <a:latin typeface="Century Gothic" panose="020B0502020202020204" pitchFamily="34" charset="0"/>
              </a:rPr>
              <a:t>What’s in clean air?</a:t>
            </a:r>
          </a:p>
        </p:txBody>
      </p:sp>
    </p:spTree>
    <p:extLst>
      <p:ext uri="{BB962C8B-B14F-4D97-AF65-F5344CB8AC3E}">
        <p14:creationId xmlns:p14="http://schemas.microsoft.com/office/powerpoint/2010/main" val="394151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1EB3B8-AEDD-6041-AFFB-B5082E9719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524000" y="570599"/>
            <a:ext cx="9144000" cy="1543779"/>
          </a:xfrm>
        </p:spPr>
        <p:txBody>
          <a:bodyPr anchor="ctr">
            <a:normAutofit/>
          </a:bodyPr>
          <a:lstStyle/>
          <a:p>
            <a:r>
              <a:rPr lang="en-US" sz="5700" b="1" dirty="0">
                <a:solidFill>
                  <a:srgbClr val="053D82"/>
                </a:solidFill>
                <a:latin typeface="Century Gothic" panose="020B0502020202020204" pitchFamily="34" charset="0"/>
              </a:rPr>
              <a:t>We affect air quality.</a:t>
            </a:r>
          </a:p>
        </p:txBody>
      </p:sp>
    </p:spTree>
    <p:extLst>
      <p:ext uri="{BB962C8B-B14F-4D97-AF65-F5344CB8AC3E}">
        <p14:creationId xmlns:p14="http://schemas.microsoft.com/office/powerpoint/2010/main" val="341013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569659-7F37-2D44-8CBC-487E9F438943}"/>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524000" y="584930"/>
            <a:ext cx="9144000" cy="1554162"/>
          </a:xfrm>
        </p:spPr>
        <p:txBody>
          <a:bodyPr anchor="ctr">
            <a:normAutofit/>
          </a:bodyPr>
          <a:lstStyle/>
          <a:p>
            <a:r>
              <a:rPr lang="en-US" sz="5700" b="1" dirty="0">
                <a:solidFill>
                  <a:srgbClr val="053D82"/>
                </a:solidFill>
                <a:latin typeface="Century Gothic" panose="020B0502020202020204" pitchFamily="34" charset="0"/>
              </a:rPr>
              <a:t>Air quality affects us.</a:t>
            </a:r>
          </a:p>
        </p:txBody>
      </p:sp>
    </p:spTree>
    <p:extLst>
      <p:ext uri="{BB962C8B-B14F-4D97-AF65-F5344CB8AC3E}">
        <p14:creationId xmlns:p14="http://schemas.microsoft.com/office/powerpoint/2010/main" val="33792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6ECC0-BD50-EE4E-BF00-78DB93F7EE3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117158" y="556054"/>
            <a:ext cx="9957683" cy="1585827"/>
          </a:xfrm>
        </p:spPr>
        <p:txBody>
          <a:bodyPr anchor="ctr">
            <a:normAutofit/>
          </a:bodyPr>
          <a:lstStyle/>
          <a:p>
            <a:r>
              <a:rPr lang="en-US" sz="5700" b="1" dirty="0">
                <a:solidFill>
                  <a:srgbClr val="053D82"/>
                </a:solidFill>
                <a:latin typeface="Century Gothic" panose="020B0502020202020204" pitchFamily="34" charset="0"/>
              </a:rPr>
              <a:t>Air quality affects us.</a:t>
            </a:r>
          </a:p>
        </p:txBody>
      </p:sp>
      <p:pic>
        <p:nvPicPr>
          <p:cNvPr id="5" name="Picture 4">
            <a:extLst>
              <a:ext uri="{FF2B5EF4-FFF2-40B4-BE49-F238E27FC236}">
                <a16:creationId xmlns:a16="http://schemas.microsoft.com/office/drawing/2014/main" id="{452FF502-E77D-6140-8100-DE4B198BF678}"/>
              </a:ext>
            </a:extLst>
          </p:cNvPr>
          <p:cNvPicPr>
            <a:picLocks noChangeAspect="1"/>
          </p:cNvPicPr>
          <p:nvPr/>
        </p:nvPicPr>
        <p:blipFill>
          <a:blip r:embed="rId3"/>
          <a:srcRect/>
          <a:stretch/>
        </p:blipFill>
        <p:spPr>
          <a:xfrm>
            <a:off x="0" y="2211293"/>
            <a:ext cx="12192000" cy="4013201"/>
          </a:xfrm>
          <a:prstGeom prst="rect">
            <a:avLst/>
          </a:prstGeom>
        </p:spPr>
      </p:pic>
    </p:spTree>
    <p:extLst>
      <p:ext uri="{BB962C8B-B14F-4D97-AF65-F5344CB8AC3E}">
        <p14:creationId xmlns:p14="http://schemas.microsoft.com/office/powerpoint/2010/main" val="113276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F9FB62-FAC3-FF4A-997B-998C301A246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04800" y="210670"/>
            <a:ext cx="11205882" cy="6436659"/>
          </a:xfrm>
        </p:spPr>
        <p:txBody>
          <a:bodyPr anchor="ctr">
            <a:noAutofit/>
          </a:bodyPr>
          <a:lstStyle/>
          <a:p>
            <a:pPr lvl="0" algn="l"/>
            <a:r>
              <a:rPr lang="en-US" sz="5400" b="1" dirty="0">
                <a:solidFill>
                  <a:srgbClr val="053D82"/>
                </a:solidFill>
                <a:latin typeface="Century Gothic" panose="020B0502020202020204" pitchFamily="34" charset="0"/>
              </a:rPr>
              <a:t>Professor Airianna checking in</a:t>
            </a:r>
            <a:r>
              <a:rPr lang="is-IS" sz="5400" b="1" dirty="0">
                <a:solidFill>
                  <a:srgbClr val="053D82"/>
                </a:solidFill>
                <a:latin typeface="Century Gothic" panose="020B0502020202020204" pitchFamily="34" charset="0"/>
              </a:rPr>
              <a:t>…</a:t>
            </a:r>
            <a:br>
              <a:rPr lang="is-IS" sz="5400" dirty="0">
                <a:latin typeface="Century Gothic" charset="0"/>
                <a:ea typeface="Century Gothic" charset="0"/>
                <a:cs typeface="Century Gothic" charset="0"/>
              </a:rPr>
            </a:br>
            <a:br>
              <a:rPr lang="is-IS" sz="4800" dirty="0">
                <a:latin typeface="Century Gothic" charset="0"/>
                <a:ea typeface="Century Gothic" charset="0"/>
                <a:cs typeface="Century Gothic" charset="0"/>
              </a:rPr>
            </a:br>
            <a:r>
              <a:rPr lang="is-IS" sz="4400" dirty="0">
                <a:latin typeface="Century Gothic" charset="0"/>
                <a:ea typeface="Century Gothic" charset="0"/>
                <a:cs typeface="Century Gothic" charset="0"/>
              </a:rPr>
              <a:t>1 - What is the difference between weather and climate? </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2 - </a:t>
            </a:r>
            <a:r>
              <a:rPr lang="en-US" sz="4400" dirty="0">
                <a:latin typeface="Century Gothic" charset="0"/>
                <a:ea typeface="Century Gothic" charset="0"/>
                <a:cs typeface="Century Gothic" charset="0"/>
              </a:rPr>
              <a:t>W</a:t>
            </a:r>
            <a:r>
              <a:rPr lang="is-IS" sz="4400" dirty="0">
                <a:latin typeface="Century Gothic" charset="0"/>
                <a:ea typeface="Century Gothic" charset="0"/>
                <a:cs typeface="Century Gothic" charset="0"/>
              </a:rPr>
              <a:t>hat affects“Air Quality”?</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3 - How does air quality affect us? </a:t>
            </a:r>
            <a:br>
              <a:rPr lang="is-IS" sz="4400" dirty="0">
                <a:latin typeface="Century Gothic" charset="0"/>
                <a:ea typeface="Century Gothic" charset="0"/>
                <a:cs typeface="Century Gothic" charset="0"/>
              </a:rPr>
            </a:br>
            <a:br>
              <a:rPr lang="is-IS" sz="4400" dirty="0">
                <a:latin typeface="Century Gothic" charset="0"/>
                <a:ea typeface="Century Gothic" charset="0"/>
                <a:cs typeface="Century Gothic" charset="0"/>
              </a:rPr>
            </a:br>
            <a:r>
              <a:rPr lang="en-US" sz="4400" b="1" dirty="0">
                <a:solidFill>
                  <a:srgbClr val="053D82"/>
                </a:solidFill>
                <a:latin typeface="Century Gothic" panose="020B0502020202020204" pitchFamily="34" charset="0"/>
              </a:rPr>
              <a:t>Great! </a:t>
            </a:r>
            <a:r>
              <a:rPr lang="is-IS" sz="4400" dirty="0">
                <a:latin typeface="Century Gothic" charset="0"/>
                <a:ea typeface="Century Gothic" charset="0"/>
                <a:cs typeface="Century Gothic" charset="0"/>
              </a:rPr>
              <a:t>Let’s move on.</a:t>
            </a:r>
            <a:endParaRPr lang="en-CA" sz="4400" dirty="0">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flipH="1">
            <a:off x="9717741" y="3400228"/>
            <a:ext cx="2474259" cy="3457772"/>
          </a:xfrm>
          <a:prstGeom prst="rect">
            <a:avLst/>
          </a:prstGeom>
        </p:spPr>
      </p:pic>
    </p:spTree>
    <p:extLst>
      <p:ext uri="{BB962C8B-B14F-4D97-AF65-F5344CB8AC3E}">
        <p14:creationId xmlns:p14="http://schemas.microsoft.com/office/powerpoint/2010/main" val="213108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868B4-7F48-EE45-9710-E17731DA7E2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483841" y="1034502"/>
            <a:ext cx="8546794" cy="4344321"/>
          </a:xfrm>
        </p:spPr>
        <p:txBody>
          <a:bodyPr anchor="ctr">
            <a:noAutofit/>
          </a:bodyPr>
          <a:lstStyle/>
          <a:p>
            <a:pPr lvl="0"/>
            <a:br>
              <a:rPr lang="en-CA" sz="5400" dirty="0">
                <a:latin typeface="Century Gothic" charset="0"/>
                <a:ea typeface="Century Gothic" charset="0"/>
                <a:cs typeface="Century Gothic" charset="0"/>
              </a:rPr>
            </a:br>
            <a:r>
              <a:rPr lang="en-CA" sz="4800" dirty="0">
                <a:latin typeface="Century Gothic" charset="0"/>
                <a:ea typeface="Century Gothic" charset="0"/>
                <a:cs typeface="Century Gothic" charset="0"/>
              </a:rPr>
              <a:t>Read “</a:t>
            </a:r>
            <a:r>
              <a:rPr lang="en-CA" sz="4800" dirty="0">
                <a:latin typeface="Century Gothic" charset="0"/>
                <a:ea typeface="Century Gothic" charset="0"/>
                <a:cs typeface="Century Gothic" charset="0"/>
                <a:hlinkClick r:id="rId3"/>
              </a:rPr>
              <a:t>Be Air Aware</a:t>
            </a:r>
            <a:r>
              <a:rPr lang="en-CA" sz="4800" dirty="0">
                <a:latin typeface="Century Gothic" charset="0"/>
                <a:ea typeface="Century Gothic" charset="0"/>
                <a:cs typeface="Century Gothic" charset="0"/>
              </a:rPr>
              <a:t>”</a:t>
            </a:r>
            <a:br>
              <a:rPr lang="en-CA" sz="4800" dirty="0">
                <a:latin typeface="Century Gothic" charset="0"/>
                <a:ea typeface="Century Gothic" charset="0"/>
                <a:cs typeface="Century Gothic" charset="0"/>
              </a:rPr>
            </a:br>
            <a:r>
              <a:rPr lang="en-CA" sz="4800" dirty="0">
                <a:latin typeface="Century Gothic" charset="0"/>
                <a:ea typeface="Century Gothic" charset="0"/>
                <a:cs typeface="Century Gothic" charset="0"/>
              </a:rPr>
              <a:t>&amp;</a:t>
            </a:r>
            <a:br>
              <a:rPr lang="en-CA" sz="4800" dirty="0">
                <a:latin typeface="Century Gothic" charset="0"/>
                <a:ea typeface="Century Gothic" charset="0"/>
                <a:cs typeface="Century Gothic" charset="0"/>
              </a:rPr>
            </a:br>
            <a:r>
              <a:rPr lang="en-CA" sz="4800" dirty="0">
                <a:latin typeface="Century Gothic" charset="0"/>
                <a:ea typeface="Century Gothic" charset="0"/>
                <a:cs typeface="Century Gothic" charset="0"/>
              </a:rPr>
              <a:t>Watch this </a:t>
            </a:r>
            <a:r>
              <a:rPr lang="en-CA" sz="4800" dirty="0">
                <a:latin typeface="Century Gothic" charset="0"/>
                <a:ea typeface="Century Gothic" charset="0"/>
                <a:cs typeface="Century Gothic" charset="0"/>
                <a:hlinkClick r:id="rId4"/>
              </a:rPr>
              <a:t>1-minute video</a:t>
            </a:r>
            <a:r>
              <a:rPr lang="en-CA" sz="4800" dirty="0">
                <a:latin typeface="Century Gothic" charset="0"/>
                <a:ea typeface="Century Gothic" charset="0"/>
                <a:cs typeface="Century Gothic" charset="0"/>
              </a:rPr>
              <a:t> to learn about Alberta’s Airsheds</a:t>
            </a: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5"/>
          <a:srcRect b="36732"/>
          <a:stretch/>
        </p:blipFill>
        <p:spPr>
          <a:xfrm>
            <a:off x="-233084" y="1339303"/>
            <a:ext cx="4137819" cy="5518697"/>
          </a:xfrm>
          <a:prstGeom prst="rect">
            <a:avLst/>
          </a:prstGeom>
        </p:spPr>
      </p:pic>
      <p:sp>
        <p:nvSpPr>
          <p:cNvPr id="6" name="Title 1">
            <a:extLst>
              <a:ext uri="{FF2B5EF4-FFF2-40B4-BE49-F238E27FC236}">
                <a16:creationId xmlns:a16="http://schemas.microsoft.com/office/drawing/2014/main" id="{39AE042C-AB0C-AD43-A631-6072544F8B5A}"/>
              </a:ext>
            </a:extLst>
          </p:cNvPr>
          <p:cNvSpPr txBox="1">
            <a:spLocks/>
          </p:cNvSpPr>
          <p:nvPr/>
        </p:nvSpPr>
        <p:spPr>
          <a:xfrm>
            <a:off x="753035" y="-123262"/>
            <a:ext cx="11074841" cy="15858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700" b="1" dirty="0">
                <a:solidFill>
                  <a:srgbClr val="053D82"/>
                </a:solidFill>
                <a:latin typeface="Century Gothic" panose="020B0502020202020204" pitchFamily="34" charset="0"/>
              </a:rPr>
              <a:t>Students, let’s go ahead and: </a:t>
            </a:r>
          </a:p>
        </p:txBody>
      </p:sp>
    </p:spTree>
    <p:extLst>
      <p:ext uri="{BB962C8B-B14F-4D97-AF65-F5344CB8AC3E}">
        <p14:creationId xmlns:p14="http://schemas.microsoft.com/office/powerpoint/2010/main" val="118777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F9FB62-FAC3-FF4A-997B-998C301A246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04800" y="210670"/>
            <a:ext cx="11761694" cy="6436659"/>
          </a:xfrm>
        </p:spPr>
        <p:txBody>
          <a:bodyPr anchor="ctr">
            <a:noAutofit/>
          </a:bodyPr>
          <a:lstStyle/>
          <a:p>
            <a:pPr lvl="0" algn="l"/>
            <a:r>
              <a:rPr lang="en-CA" sz="5400" b="1" dirty="0">
                <a:solidFill>
                  <a:srgbClr val="053D82"/>
                </a:solidFill>
                <a:latin typeface="Century Gothic" panose="020B0502020202020204" pitchFamily="34" charset="0"/>
              </a:rPr>
              <a:t>So what did you learn?</a:t>
            </a:r>
            <a:br>
              <a:rPr lang="en-CA" sz="5400" b="1" dirty="0">
                <a:solidFill>
                  <a:srgbClr val="053D82"/>
                </a:solidFill>
                <a:latin typeface="Century Gothic" panose="020B0502020202020204" pitchFamily="34" charset="0"/>
              </a:rPr>
            </a:br>
            <a:br>
              <a:rPr lang="is-IS" sz="4800" dirty="0">
                <a:latin typeface="Century Gothic" charset="0"/>
                <a:ea typeface="Century Gothic" charset="0"/>
                <a:cs typeface="Century Gothic" charset="0"/>
              </a:rPr>
            </a:br>
            <a:r>
              <a:rPr lang="is-IS" sz="4400" dirty="0">
                <a:latin typeface="Century Gothic" charset="0"/>
                <a:ea typeface="Century Gothic" charset="0"/>
                <a:cs typeface="Century Gothic" charset="0"/>
              </a:rPr>
              <a:t>1 - What is an Airshed? </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2 - </a:t>
            </a:r>
            <a:r>
              <a:rPr lang="en-CA" sz="4400" dirty="0">
                <a:latin typeface="Century Gothic" charset="0"/>
                <a:ea typeface="Century Gothic" charset="0"/>
                <a:cs typeface="Century Gothic" charset="0"/>
              </a:rPr>
              <a:t>Do you live in an Airshed</a:t>
            </a:r>
            <a:r>
              <a:rPr lang="is-IS" sz="4400" dirty="0">
                <a:latin typeface="Century Gothic" charset="0"/>
                <a:ea typeface="Century Gothic" charset="0"/>
                <a:cs typeface="Century Gothic" charset="0"/>
              </a:rPr>
              <a:t>?</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3 - What is AQHI? </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4 – How can air pollution affect your health? </a:t>
            </a:r>
            <a:br>
              <a:rPr lang="is-IS" sz="4400" dirty="0">
                <a:latin typeface="Century Gothic" charset="0"/>
                <a:ea typeface="Century Gothic" charset="0"/>
                <a:cs typeface="Century Gothic" charset="0"/>
              </a:rPr>
            </a:br>
            <a:br>
              <a:rPr lang="is-IS" sz="4400" dirty="0">
                <a:latin typeface="Century Gothic" charset="0"/>
                <a:ea typeface="Century Gothic" charset="0"/>
                <a:cs typeface="Century Gothic" charset="0"/>
              </a:rPr>
            </a:br>
            <a:r>
              <a:rPr lang="en-US" sz="4400" b="1" dirty="0">
                <a:solidFill>
                  <a:srgbClr val="053D82"/>
                </a:solidFill>
                <a:latin typeface="Century Gothic" panose="020B0502020202020204" pitchFamily="34" charset="0"/>
              </a:rPr>
              <a:t>Now for some hands-on learning!</a:t>
            </a:r>
            <a:endParaRPr lang="en-CA" sz="4400" dirty="0">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flipH="1">
            <a:off x="9717741" y="3400228"/>
            <a:ext cx="2474259" cy="3457772"/>
          </a:xfrm>
          <a:prstGeom prst="rect">
            <a:avLst/>
          </a:prstGeom>
        </p:spPr>
      </p:pic>
    </p:spTree>
    <p:extLst>
      <p:ext uri="{BB962C8B-B14F-4D97-AF65-F5344CB8AC3E}">
        <p14:creationId xmlns:p14="http://schemas.microsoft.com/office/powerpoint/2010/main" val="85241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75811" y="92038"/>
            <a:ext cx="6100845" cy="1091302"/>
          </a:xfrm>
        </p:spPr>
        <p:txBody>
          <a:bodyPr anchor="ctr">
            <a:normAutofit/>
          </a:bodyPr>
          <a:lstStyle/>
          <a:p>
            <a:r>
              <a:rPr lang="en-US" sz="5700" b="1" dirty="0">
                <a:solidFill>
                  <a:srgbClr val="053D82"/>
                </a:solidFill>
                <a:latin typeface="Century Gothic" panose="020B0502020202020204" pitchFamily="34" charset="0"/>
              </a:rPr>
              <a:t>Your turn!</a:t>
            </a:r>
          </a:p>
        </p:txBody>
      </p:sp>
      <p:sp>
        <p:nvSpPr>
          <p:cNvPr id="3" name="TextBox 2">
            <a:extLst>
              <a:ext uri="{FF2B5EF4-FFF2-40B4-BE49-F238E27FC236}">
                <a16:creationId xmlns:a16="http://schemas.microsoft.com/office/drawing/2014/main" id="{D6F2B455-9111-BB48-A8A8-31CD7F130519}"/>
              </a:ext>
            </a:extLst>
          </p:cNvPr>
          <p:cNvSpPr txBox="1"/>
          <p:nvPr/>
        </p:nvSpPr>
        <p:spPr>
          <a:xfrm>
            <a:off x="161366" y="2161610"/>
            <a:ext cx="7422776" cy="3785652"/>
          </a:xfrm>
          <a:prstGeom prst="rect">
            <a:avLst/>
          </a:prstGeom>
          <a:noFill/>
        </p:spPr>
        <p:txBody>
          <a:bodyPr wrap="square" rtlCol="0">
            <a:spAutoFit/>
          </a:bodyPr>
          <a:lstStyle/>
          <a:p>
            <a:pPr marL="800100" lvl="1" indent="-342900">
              <a:buFont typeface="+mj-lt"/>
              <a:buAutoNum type="arabicPeriod"/>
            </a:pPr>
            <a:r>
              <a:rPr lang="en-CA" sz="2400" dirty="0">
                <a:latin typeface="Century Gothic" charset="0"/>
                <a:ea typeface="Century Gothic" charset="0"/>
                <a:cs typeface="Century Gothic" charset="0"/>
              </a:rPr>
              <a:t>Choose </a:t>
            </a:r>
            <a:r>
              <a:rPr lang="en-CA" sz="2400" b="1" dirty="0">
                <a:latin typeface="Century Gothic" charset="0"/>
                <a:ea typeface="Century Gothic" charset="0"/>
                <a:cs typeface="Century Gothic" charset="0"/>
              </a:rPr>
              <a:t>2 locations </a:t>
            </a:r>
            <a:r>
              <a:rPr lang="en-CA" sz="2400" dirty="0">
                <a:latin typeface="Century Gothic" charset="0"/>
                <a:ea typeface="Century Gothic" charset="0"/>
                <a:cs typeface="Century Gothic" charset="0"/>
              </a:rPr>
              <a:t>outdoors.  </a:t>
            </a:r>
          </a:p>
          <a:p>
            <a:pPr marL="800100" lvl="1" indent="-342900">
              <a:buFont typeface="+mj-lt"/>
              <a:buAutoNum type="arabicPeriod"/>
            </a:pPr>
            <a:endParaRPr lang="en-US" sz="2400" dirty="0">
              <a:latin typeface="Century Gothic" charset="0"/>
              <a:ea typeface="Century Gothic" charset="0"/>
              <a:cs typeface="Century Gothic" charset="0"/>
            </a:endParaRPr>
          </a:p>
          <a:p>
            <a:pPr marL="800100" lvl="1" indent="-342900">
              <a:buFont typeface="+mj-lt"/>
              <a:buAutoNum type="arabicPeriod"/>
            </a:pPr>
            <a:r>
              <a:rPr lang="en-CA" sz="2400" dirty="0">
                <a:latin typeface="Century Gothic" charset="0"/>
                <a:ea typeface="Century Gothic" charset="0"/>
                <a:cs typeface="Century Gothic" charset="0"/>
              </a:rPr>
              <a:t>Draw with a pencil a </a:t>
            </a:r>
            <a:r>
              <a:rPr lang="en-CA" sz="2400" b="1" dirty="0">
                <a:latin typeface="Century Gothic" charset="0"/>
                <a:ea typeface="Century Gothic" charset="0"/>
                <a:cs typeface="Century Gothic" charset="0"/>
              </a:rPr>
              <a:t>10 cm x 10 cm grid </a:t>
            </a:r>
            <a:r>
              <a:rPr lang="en-CA" sz="2400" dirty="0">
                <a:latin typeface="Century Gothic" charset="0"/>
                <a:ea typeface="Century Gothic" charset="0"/>
                <a:cs typeface="Century Gothic" charset="0"/>
              </a:rPr>
              <a:t>on the index card.  At the top of the card write “Please do not disturb - experiment in progress.”  Punch a hole in the corner of the card and attach a string to hang the card.  </a:t>
            </a:r>
            <a:r>
              <a:rPr lang="en-CA" sz="2400" b="1" dirty="0">
                <a:latin typeface="Century Gothic" charset="0"/>
                <a:ea typeface="Century Gothic" charset="0"/>
                <a:cs typeface="Century Gothic" charset="0"/>
              </a:rPr>
              <a:t>Complete 2 cards </a:t>
            </a:r>
            <a:r>
              <a:rPr lang="en-CA" sz="2400" dirty="0">
                <a:latin typeface="Century Gothic" charset="0"/>
                <a:ea typeface="Century Gothic" charset="0"/>
                <a:cs typeface="Century Gothic" charset="0"/>
              </a:rPr>
              <a:t>the same. They should look like something like this: </a:t>
            </a:r>
          </a:p>
          <a:p>
            <a:pPr lvl="1"/>
            <a:endParaRPr lang="en-US" sz="2400" b="1" dirty="0">
              <a:solidFill>
                <a:srgbClr val="56844F"/>
              </a:solidFill>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4"/>
          <a:stretch>
            <a:fillRect/>
          </a:stretch>
        </p:blipFill>
        <p:spPr>
          <a:xfrm>
            <a:off x="8052728" y="1800552"/>
            <a:ext cx="3832047" cy="7958866"/>
          </a:xfrm>
          <a:prstGeom prst="rect">
            <a:avLst/>
          </a:prstGeom>
        </p:spPr>
      </p:pic>
      <p:sp>
        <p:nvSpPr>
          <p:cNvPr id="11" name="Title 1">
            <a:extLst>
              <a:ext uri="{FF2B5EF4-FFF2-40B4-BE49-F238E27FC236}">
                <a16:creationId xmlns:a16="http://schemas.microsoft.com/office/drawing/2014/main" id="{39AE042C-AB0C-AD43-A631-6072544F8B5A}"/>
              </a:ext>
            </a:extLst>
          </p:cNvPr>
          <p:cNvSpPr txBox="1">
            <a:spLocks/>
          </p:cNvSpPr>
          <p:nvPr/>
        </p:nvSpPr>
        <p:spPr>
          <a:xfrm>
            <a:off x="681317" y="1084484"/>
            <a:ext cx="9287435" cy="10464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rgbClr val="053D82"/>
                </a:solidFill>
                <a:latin typeface="Century Gothic" panose="020B0502020202020204" pitchFamily="34" charset="0"/>
              </a:rPr>
              <a:t>Follow these steps to conduct your own scientific air quality experiment:</a:t>
            </a:r>
          </a:p>
        </p:txBody>
      </p:sp>
      <p:pic>
        <p:nvPicPr>
          <p:cNvPr id="7" name="Picture 6"/>
          <p:cNvPicPr/>
          <p:nvPr/>
        </p:nvPicPr>
        <p:blipFill rotWithShape="1">
          <a:blip r:embed="rId5" cstate="print">
            <a:extLst>
              <a:ext uri="{28A0092B-C50C-407E-A947-70E740481C1C}">
                <a14:useLocalDpi xmlns:a14="http://schemas.microsoft.com/office/drawing/2010/main" val="0"/>
              </a:ext>
            </a:extLst>
          </a:blip>
          <a:srcRect l="26219" t="11866" r="17369" b="24336"/>
          <a:stretch/>
        </p:blipFill>
        <p:spPr>
          <a:xfrm rot="917069">
            <a:off x="9398644" y="3131781"/>
            <a:ext cx="1447534" cy="1837739"/>
          </a:xfrm>
          <a:prstGeom prst="rect">
            <a:avLst/>
          </a:prstGeom>
        </p:spPr>
      </p:pic>
    </p:spTree>
    <p:extLst>
      <p:ext uri="{BB962C8B-B14F-4D97-AF65-F5344CB8AC3E}">
        <p14:creationId xmlns:p14="http://schemas.microsoft.com/office/powerpoint/2010/main" val="248912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1"/>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161366" y="601749"/>
            <a:ext cx="8857128" cy="5632311"/>
          </a:xfrm>
          <a:prstGeom prst="rect">
            <a:avLst/>
          </a:prstGeom>
          <a:noFill/>
        </p:spPr>
        <p:txBody>
          <a:bodyPr wrap="square" rtlCol="0">
            <a:spAutoFit/>
          </a:bodyPr>
          <a:lstStyle/>
          <a:p>
            <a:pPr marL="914400" lvl="1" indent="-457200">
              <a:buFont typeface="+mj-lt"/>
              <a:buAutoNum type="arabicPeriod" startAt="3"/>
            </a:pPr>
            <a:r>
              <a:rPr lang="en-CA" sz="2400" dirty="0">
                <a:latin typeface="Century Gothic" charset="0"/>
                <a:ea typeface="Century Gothic" charset="0"/>
                <a:cs typeface="Century Gothic" charset="0"/>
              </a:rPr>
              <a:t>Spread the </a:t>
            </a:r>
            <a:r>
              <a:rPr lang="en-CA" sz="2400" b="1" dirty="0">
                <a:latin typeface="Century Gothic" charset="0"/>
                <a:ea typeface="Century Gothic" charset="0"/>
                <a:cs typeface="Century Gothic" charset="0"/>
              </a:rPr>
              <a:t>petroleum jelly </a:t>
            </a:r>
            <a:r>
              <a:rPr lang="en-CA" sz="2400" dirty="0">
                <a:latin typeface="Century Gothic" charset="0"/>
                <a:ea typeface="Century Gothic" charset="0"/>
                <a:cs typeface="Century Gothic" charset="0"/>
              </a:rPr>
              <a:t>evenly over the cards.  Each of the 100 squares in the grid should be covered.  </a:t>
            </a:r>
          </a:p>
          <a:p>
            <a:pPr marL="914400" lvl="1" indent="-457200">
              <a:buFont typeface="+mj-lt"/>
              <a:buAutoNum type="arabicPeriod" startAt="3"/>
            </a:pPr>
            <a:endParaRPr lang="en-US" sz="2400" dirty="0">
              <a:latin typeface="Century Gothic" charset="0"/>
              <a:ea typeface="Century Gothic" charset="0"/>
              <a:cs typeface="Century Gothic" charset="0"/>
            </a:endParaRPr>
          </a:p>
          <a:p>
            <a:pPr marL="800100" lvl="1" indent="-342900">
              <a:buFont typeface="+mj-lt"/>
              <a:buAutoNum type="arabicPeriod" startAt="3"/>
            </a:pPr>
            <a:r>
              <a:rPr lang="en-CA" sz="2400" dirty="0">
                <a:latin typeface="Century Gothic" charset="0"/>
                <a:ea typeface="Century Gothic" charset="0"/>
                <a:cs typeface="Century Gothic" charset="0"/>
              </a:rPr>
              <a:t> </a:t>
            </a:r>
            <a:r>
              <a:rPr lang="en-CA" sz="2400" b="1" dirty="0">
                <a:latin typeface="Century Gothic" charset="0"/>
                <a:ea typeface="Century Gothic" charset="0"/>
                <a:cs typeface="Century Gothic" charset="0"/>
              </a:rPr>
              <a:t>Secure your cards </a:t>
            </a:r>
            <a:r>
              <a:rPr lang="en-CA" sz="2400" dirty="0">
                <a:latin typeface="Century Gothic" charset="0"/>
                <a:ea typeface="Century Gothic" charset="0"/>
                <a:cs typeface="Century Gothic" charset="0"/>
              </a:rPr>
              <a:t>in the chosen locations.</a:t>
            </a:r>
          </a:p>
          <a:p>
            <a:pPr marL="800100" lvl="1" indent="-342900">
              <a:buFont typeface="+mj-lt"/>
              <a:buAutoNum type="arabicPeriod" startAt="3"/>
            </a:pPr>
            <a:endParaRPr lang="en-CA" sz="2400" dirty="0">
              <a:latin typeface="Century Gothic" charset="0"/>
              <a:ea typeface="Century Gothic" charset="0"/>
              <a:cs typeface="Century Gothic" charset="0"/>
            </a:endParaRPr>
          </a:p>
          <a:p>
            <a:pPr marL="800100" lvl="1" indent="-342900">
              <a:buFont typeface="+mj-lt"/>
              <a:buAutoNum type="arabicPeriod" startAt="3"/>
            </a:pPr>
            <a:r>
              <a:rPr lang="en-CA" sz="2400" dirty="0">
                <a:latin typeface="Century Gothic" charset="0"/>
                <a:ea typeface="Century Gothic" charset="0"/>
                <a:cs typeface="Century Gothic" charset="0"/>
              </a:rPr>
              <a:t> </a:t>
            </a:r>
            <a:r>
              <a:rPr lang="en-CA" sz="2400" b="1" dirty="0">
                <a:latin typeface="Century Gothic" charset="0"/>
                <a:ea typeface="Century Gothic" charset="0"/>
                <a:cs typeface="Century Gothic" charset="0"/>
              </a:rPr>
              <a:t>Record your </a:t>
            </a:r>
            <a:r>
              <a:rPr lang="en-CA" sz="2400" b="1" dirty="0">
                <a:latin typeface="Century Gothic" charset="0"/>
                <a:ea typeface="Century Gothic" charset="0"/>
                <a:cs typeface="Century Gothic" charset="0"/>
                <a:hlinkClick r:id="rId4"/>
              </a:rPr>
              <a:t>hypothesis</a:t>
            </a:r>
            <a:r>
              <a:rPr lang="en-CA" sz="2400" b="1" dirty="0">
                <a:latin typeface="Century Gothic" charset="0"/>
                <a:ea typeface="Century Gothic" charset="0"/>
                <a:cs typeface="Century Gothic" charset="0"/>
              </a:rPr>
              <a:t> </a:t>
            </a:r>
            <a:r>
              <a:rPr lang="en-CA" sz="2400" dirty="0">
                <a:latin typeface="Century Gothic" charset="0"/>
                <a:ea typeface="Century Gothic" charset="0"/>
                <a:cs typeface="Century Gothic" charset="0"/>
              </a:rPr>
              <a:t>- which cards do they think will have the most particles on them at the end of the experiment? Why?</a:t>
            </a:r>
          </a:p>
          <a:p>
            <a:pPr marL="800100" lvl="1" indent="-342900">
              <a:buFont typeface="+mj-lt"/>
              <a:buAutoNum type="arabicPeriod" startAt="3"/>
            </a:pPr>
            <a:endParaRPr lang="en-CA" sz="2400" dirty="0">
              <a:latin typeface="Century Gothic" charset="0"/>
              <a:ea typeface="Century Gothic" charset="0"/>
              <a:cs typeface="Century Gothic" charset="0"/>
            </a:endParaRPr>
          </a:p>
          <a:p>
            <a:pPr marL="800100" lvl="1" indent="-342900">
              <a:buFont typeface="+mj-lt"/>
              <a:buAutoNum type="arabicPeriod" startAt="3"/>
            </a:pPr>
            <a:r>
              <a:rPr lang="en-CA" sz="2400" dirty="0">
                <a:latin typeface="Century Gothic" charset="0"/>
                <a:ea typeface="Century Gothic" charset="0"/>
                <a:cs typeface="Century Gothic" charset="0"/>
              </a:rPr>
              <a:t>Keep the cards secured in place for for 2 weeks.  </a:t>
            </a:r>
            <a:r>
              <a:rPr lang="en-CA" sz="2400" b="1" dirty="0">
                <a:latin typeface="Century Gothic" charset="0"/>
                <a:ea typeface="Century Gothic" charset="0"/>
                <a:cs typeface="Century Gothic" charset="0"/>
              </a:rPr>
              <a:t>Check your cards daily</a:t>
            </a:r>
            <a:r>
              <a:rPr lang="en-CA" sz="2400" dirty="0">
                <a:latin typeface="Century Gothic" charset="0"/>
                <a:ea typeface="Century Gothic" charset="0"/>
                <a:cs typeface="Century Gothic" charset="0"/>
              </a:rPr>
              <a:t> to make sure they are still in place. </a:t>
            </a:r>
          </a:p>
          <a:p>
            <a:pPr lvl="1"/>
            <a:endParaRPr lang="en-US" sz="2400" dirty="0">
              <a:latin typeface="Century Gothic" charset="0"/>
              <a:ea typeface="Century Gothic" charset="0"/>
              <a:cs typeface="Century Gothic" charset="0"/>
            </a:endParaRPr>
          </a:p>
          <a:p>
            <a:pPr marL="800100" lvl="1" indent="-342900">
              <a:buFont typeface="+mj-lt"/>
              <a:buAutoNum type="arabicPeriod" startAt="3"/>
            </a:pPr>
            <a:endParaRPr lang="en-US" sz="2400" b="1" dirty="0">
              <a:solidFill>
                <a:srgbClr val="56844F"/>
              </a:solidFill>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5"/>
          <a:stretch>
            <a:fillRect/>
          </a:stretch>
        </p:blipFill>
        <p:spPr>
          <a:xfrm flipH="1">
            <a:off x="8566031" y="2978719"/>
            <a:ext cx="3783105" cy="6645013"/>
          </a:xfrm>
          <a:prstGeom prst="rect">
            <a:avLst/>
          </a:prstGeom>
        </p:spPr>
      </p:pic>
      <p:pic>
        <p:nvPicPr>
          <p:cNvPr id="8" name="Picture 7"/>
          <p:cNvPicPr/>
          <p:nvPr/>
        </p:nvPicPr>
        <p:blipFill rotWithShape="1">
          <a:blip r:embed="rId6" cstate="print">
            <a:extLst>
              <a:ext uri="{28A0092B-C50C-407E-A947-70E740481C1C}">
                <a14:useLocalDpi xmlns:a14="http://schemas.microsoft.com/office/drawing/2010/main" val="0"/>
              </a:ext>
            </a:extLst>
          </a:blip>
          <a:srcRect l="26219" t="11866" r="17369" b="24336"/>
          <a:stretch/>
        </p:blipFill>
        <p:spPr>
          <a:xfrm rot="917069">
            <a:off x="9733815" y="570490"/>
            <a:ext cx="1447534" cy="1837739"/>
          </a:xfrm>
          <a:prstGeom prst="rect">
            <a:avLst/>
          </a:prstGeom>
        </p:spPr>
      </p:pic>
      <p:pic>
        <p:nvPicPr>
          <p:cNvPr id="9" name="Picture 8"/>
          <p:cNvPicPr/>
          <p:nvPr/>
        </p:nvPicPr>
        <p:blipFill rotWithShape="1">
          <a:blip r:embed="rId6" cstate="print">
            <a:extLst>
              <a:ext uri="{28A0092B-C50C-407E-A947-70E740481C1C}">
                <a14:useLocalDpi xmlns:a14="http://schemas.microsoft.com/office/drawing/2010/main" val="0"/>
              </a:ext>
            </a:extLst>
          </a:blip>
          <a:srcRect l="26219" t="11866" r="17369" b="24336"/>
          <a:stretch/>
        </p:blipFill>
        <p:spPr>
          <a:xfrm rot="20605327">
            <a:off x="9521923" y="4109376"/>
            <a:ext cx="1447534" cy="1837739"/>
          </a:xfrm>
          <a:prstGeom prst="rect">
            <a:avLst/>
          </a:prstGeom>
        </p:spPr>
      </p:pic>
    </p:spTree>
    <p:extLst>
      <p:ext uri="{BB962C8B-B14F-4D97-AF65-F5344CB8AC3E}">
        <p14:creationId xmlns:p14="http://schemas.microsoft.com/office/powerpoint/2010/main" val="19336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394447"/>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3352800" y="629850"/>
            <a:ext cx="8606118" cy="4893647"/>
          </a:xfrm>
          <a:prstGeom prst="rect">
            <a:avLst/>
          </a:prstGeom>
          <a:noFill/>
        </p:spPr>
        <p:txBody>
          <a:bodyPr wrap="square" rtlCol="0">
            <a:spAutoFit/>
          </a:bodyPr>
          <a:lstStyle/>
          <a:p>
            <a:pPr marL="914400" lvl="1" indent="-457200">
              <a:buFont typeface="+mj-lt"/>
              <a:buAutoNum type="arabicPeriod" startAt="7"/>
            </a:pPr>
            <a:r>
              <a:rPr lang="en-CA" sz="2400" dirty="0">
                <a:latin typeface="Century Gothic" charset="0"/>
                <a:ea typeface="Century Gothic" charset="0"/>
                <a:cs typeface="Century Gothic" charset="0"/>
              </a:rPr>
              <a:t>After</a:t>
            </a:r>
            <a:r>
              <a:rPr lang="en-CA" sz="2400" b="1" dirty="0">
                <a:latin typeface="Century Gothic" charset="0"/>
                <a:ea typeface="Century Gothic" charset="0"/>
                <a:cs typeface="Century Gothic" charset="0"/>
              </a:rPr>
              <a:t> 2 weeks</a:t>
            </a:r>
            <a:r>
              <a:rPr lang="en-CA" sz="2400" dirty="0">
                <a:latin typeface="Century Gothic" charset="0"/>
                <a:ea typeface="Century Gothic" charset="0"/>
                <a:cs typeface="Century Gothic" charset="0"/>
              </a:rPr>
              <a:t>, collect the cards and make notes on your findings.  Is the card a different colour? Count the number of squares that have particles on them and record.  Do this for both cards.  Compare the differences between each location and write down your observations.</a:t>
            </a:r>
          </a:p>
          <a:p>
            <a:pPr marL="914400" lvl="1" indent="-457200">
              <a:buFont typeface="+mj-lt"/>
              <a:buAutoNum type="arabicPeriod" startAt="7"/>
            </a:pPr>
            <a:endParaRPr lang="en-CA" sz="2400" dirty="0">
              <a:latin typeface="Century Gothic" charset="0"/>
              <a:ea typeface="Century Gothic" charset="0"/>
              <a:cs typeface="Century Gothic" charset="0"/>
            </a:endParaRPr>
          </a:p>
          <a:p>
            <a:pPr marL="914400" lvl="1" indent="-457200">
              <a:buFont typeface="+mj-lt"/>
              <a:buAutoNum type="arabicPeriod" startAt="7"/>
            </a:pPr>
            <a:r>
              <a:rPr lang="en-CA" sz="2400" dirty="0">
                <a:latin typeface="Century Gothic" charset="0"/>
                <a:ea typeface="Century Gothic" charset="0"/>
                <a:cs typeface="Century Gothic" charset="0"/>
              </a:rPr>
              <a:t>The last step is to </a:t>
            </a:r>
            <a:r>
              <a:rPr lang="en-CA" sz="2400" b="1" dirty="0">
                <a:latin typeface="Century Gothic" charset="0"/>
                <a:ea typeface="Century Gothic" charset="0"/>
                <a:cs typeface="Century Gothic" charset="0"/>
              </a:rPr>
              <a:t>graph</a:t>
            </a:r>
            <a:r>
              <a:rPr lang="en-CA" sz="2400" dirty="0">
                <a:latin typeface="Century Gothic" charset="0"/>
                <a:ea typeface="Century Gothic" charset="0"/>
                <a:cs typeface="Century Gothic" charset="0"/>
              </a:rPr>
              <a:t> the results on a bar graph for the two locations using the following scale: </a:t>
            </a:r>
          </a:p>
          <a:p>
            <a:pPr lvl="1"/>
            <a:endParaRPr lang="en-CA" sz="2400" dirty="0">
              <a:latin typeface="Century Gothic" charset="0"/>
              <a:ea typeface="Century Gothic" charset="0"/>
              <a:cs typeface="Century Gothic" charset="0"/>
            </a:endParaRPr>
          </a:p>
          <a:p>
            <a:pPr lvl="1"/>
            <a:r>
              <a:rPr lang="en-CA" sz="2400" dirty="0">
                <a:latin typeface="Century Gothic" charset="0"/>
                <a:ea typeface="Century Gothic" charset="0"/>
                <a:cs typeface="Century Gothic" charset="0"/>
              </a:rPr>
              <a:t>	Not dirty = 0, Slightly dirty = 1-27, Dirty = 28-55, </a:t>
            </a:r>
          </a:p>
          <a:p>
            <a:pPr lvl="1"/>
            <a:r>
              <a:rPr lang="en-CA" sz="2400" dirty="0">
                <a:latin typeface="Century Gothic" charset="0"/>
                <a:ea typeface="Century Gothic" charset="0"/>
                <a:cs typeface="Century Gothic" charset="0"/>
              </a:rPr>
              <a:t>	Very dirty = 55-82, Extremely dirty = 93-110+</a:t>
            </a:r>
          </a:p>
          <a:p>
            <a:pPr lvl="1"/>
            <a:endParaRPr lang="en-US" sz="2400" b="1" dirty="0">
              <a:solidFill>
                <a:srgbClr val="56844F"/>
              </a:solidFill>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4"/>
          <a:stretch>
            <a:fillRect/>
          </a:stretch>
        </p:blipFill>
        <p:spPr>
          <a:xfrm flipH="1">
            <a:off x="-896472" y="394447"/>
            <a:ext cx="4564911" cy="8459255"/>
          </a:xfrm>
          <a:prstGeom prst="rect">
            <a:avLst/>
          </a:prstGeom>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26219" t="11866" r="17369" b="24336"/>
          <a:stretch/>
        </p:blipFill>
        <p:spPr>
          <a:xfrm rot="16200000">
            <a:off x="786958" y="1490220"/>
            <a:ext cx="647263" cy="1769261"/>
          </a:xfrm>
          <a:prstGeom prst="rect">
            <a:avLst/>
          </a:prstGeom>
        </p:spPr>
      </p:pic>
    </p:spTree>
    <p:extLst>
      <p:ext uri="{BB962C8B-B14F-4D97-AF65-F5344CB8AC3E}">
        <p14:creationId xmlns:p14="http://schemas.microsoft.com/office/powerpoint/2010/main" val="17114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4"/>
          <a:stretch>
            <a:fillRect/>
          </a:stretch>
        </p:blipFill>
        <p:spPr>
          <a:xfrm flipH="1">
            <a:off x="-3367431" y="2623625"/>
            <a:ext cx="5587296" cy="10353841"/>
          </a:xfrm>
          <a:prstGeom prst="rect">
            <a:avLst/>
          </a:prstGeom>
        </p:spPr>
      </p:pic>
      <p:graphicFrame>
        <p:nvGraphicFramePr>
          <p:cNvPr id="7" name="Chart 6"/>
          <p:cNvGraphicFramePr/>
          <p:nvPr>
            <p:extLst>
              <p:ext uri="{D42A27DB-BD31-4B8C-83A1-F6EECF244321}">
                <p14:modId xmlns:p14="http://schemas.microsoft.com/office/powerpoint/2010/main" val="1006857919"/>
              </p:ext>
            </p:extLst>
          </p:nvPr>
        </p:nvGraphicFramePr>
        <p:xfrm>
          <a:off x="2219865" y="1785551"/>
          <a:ext cx="5157843" cy="4343400"/>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1F11D6B1-D476-DE47-88CC-6216F1AEEA8B}"/>
              </a:ext>
            </a:extLst>
          </p:cNvPr>
          <p:cNvPicPr>
            <a:picLocks noChangeAspect="1"/>
          </p:cNvPicPr>
          <p:nvPr/>
        </p:nvPicPr>
        <p:blipFill rotWithShape="1">
          <a:blip r:embed="rId6"/>
          <a:srcRect b="36732"/>
          <a:stretch/>
        </p:blipFill>
        <p:spPr>
          <a:xfrm flipH="1">
            <a:off x="8685095" y="1475795"/>
            <a:ext cx="4347169" cy="5762952"/>
          </a:xfrm>
          <a:prstGeom prst="rect">
            <a:avLst/>
          </a:prstGeom>
        </p:spPr>
      </p:pic>
      <p:sp>
        <p:nvSpPr>
          <p:cNvPr id="2" name="Rounded Rectangular Callout 1"/>
          <p:cNvSpPr/>
          <p:nvPr/>
        </p:nvSpPr>
        <p:spPr>
          <a:xfrm>
            <a:off x="3956605" y="294692"/>
            <a:ext cx="4978063" cy="1745330"/>
          </a:xfrm>
          <a:prstGeom prst="wedgeRoundRectCallout">
            <a:avLst>
              <a:gd name="adj1" fmla="val 55113"/>
              <a:gd name="adj2" fmla="val 1163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charset="0"/>
                <a:ea typeface="Century Gothic" charset="0"/>
                <a:cs typeface="Century Gothic" charset="0"/>
              </a:rPr>
              <a:t>Here’s an example of what your bar chart might </a:t>
            </a:r>
            <a:r>
              <a:rPr lang="en-US" sz="2400">
                <a:latin typeface="Century Gothic" charset="0"/>
                <a:ea typeface="Century Gothic" charset="0"/>
                <a:cs typeface="Century Gothic" charset="0"/>
              </a:rPr>
              <a:t>look like for your </a:t>
            </a:r>
            <a:r>
              <a:rPr lang="en-US" sz="2400" dirty="0">
                <a:latin typeface="Century Gothic" charset="0"/>
                <a:ea typeface="Century Gothic" charset="0"/>
                <a:cs typeface="Century Gothic" charset="0"/>
              </a:rPr>
              <a:t>experiment.</a:t>
            </a:r>
          </a:p>
        </p:txBody>
      </p:sp>
      <p:sp>
        <p:nvSpPr>
          <p:cNvPr id="10" name="Rounded Rectangular Callout 9"/>
          <p:cNvSpPr/>
          <p:nvPr/>
        </p:nvSpPr>
        <p:spPr>
          <a:xfrm>
            <a:off x="5189347" y="4379314"/>
            <a:ext cx="5041557" cy="1779373"/>
          </a:xfrm>
          <a:prstGeom prst="wedgeRoundRectCallout">
            <a:avLst>
              <a:gd name="adj1" fmla="val 40510"/>
              <a:gd name="adj2" fmla="val -967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charset="0"/>
                <a:ea typeface="Century Gothic" charset="0"/>
                <a:cs typeface="Century Gothic" charset="0"/>
              </a:rPr>
              <a:t>You will have to decide on the scale of your chart depending on how many particles you find on your cards.</a:t>
            </a:r>
          </a:p>
        </p:txBody>
      </p:sp>
    </p:spTree>
    <p:extLst>
      <p:ext uri="{BB962C8B-B14F-4D97-AF65-F5344CB8AC3E}">
        <p14:creationId xmlns:p14="http://schemas.microsoft.com/office/powerpoint/2010/main" val="19704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88271-9F60-AA45-BED0-8E7D99D3384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286871" y="586348"/>
            <a:ext cx="11707905" cy="2016125"/>
          </a:xfrm>
        </p:spPr>
        <p:txBody>
          <a:bodyPr anchor="ctr">
            <a:normAutofit/>
          </a:bodyPr>
          <a:lstStyle/>
          <a:p>
            <a:r>
              <a:rPr lang="en-US" sz="7200" b="1" dirty="0">
                <a:solidFill>
                  <a:srgbClr val="053D82"/>
                </a:solidFill>
                <a:latin typeface="Century Gothic" panose="020B0502020202020204" pitchFamily="34" charset="0"/>
              </a:rPr>
              <a:t>Hi! I’m Professor Airianna</a:t>
            </a:r>
          </a:p>
        </p:txBody>
      </p:sp>
      <p:sp>
        <p:nvSpPr>
          <p:cNvPr id="3" name="Rectangle 2"/>
          <p:cNvSpPr/>
          <p:nvPr/>
        </p:nvSpPr>
        <p:spPr>
          <a:xfrm>
            <a:off x="2844800" y="2477387"/>
            <a:ext cx="8934824" cy="2068259"/>
          </a:xfrm>
          <a:prstGeom prst="rect">
            <a:avLst/>
          </a:prstGeom>
        </p:spPr>
        <p:txBody>
          <a:bodyPr wrap="square">
            <a:spAutoFit/>
          </a:bodyPr>
          <a:lstStyle/>
          <a:p>
            <a:pPr>
              <a:lnSpc>
                <a:spcPct val="107000"/>
              </a:lnSpc>
              <a:spcAft>
                <a:spcPts val="800"/>
              </a:spcAft>
            </a:pPr>
            <a:r>
              <a:rPr lang="en-CA" sz="3000" dirty="0">
                <a:latin typeface="Century Gothic" charset="0"/>
                <a:ea typeface="Century Gothic" charset="0"/>
                <a:cs typeface="Century Gothic" charset="0"/>
              </a:rPr>
              <a:t>WELCOME TO THE ALBERTA AIRSHEDS COUNCIL’S VIRTUAL CLASS TO LEARN ABOUT HOW </a:t>
            </a:r>
            <a:r>
              <a:rPr lang="en-CA" sz="3000" b="1" dirty="0">
                <a:latin typeface="Century Gothic" charset="0"/>
                <a:ea typeface="Century Gothic" charset="0"/>
                <a:cs typeface="Century Gothic" charset="0"/>
              </a:rPr>
              <a:t>HUMAN ACTIONS </a:t>
            </a:r>
            <a:r>
              <a:rPr lang="en-CA" sz="3000" dirty="0">
                <a:latin typeface="Century Gothic" charset="0"/>
                <a:ea typeface="Century Gothic" charset="0"/>
                <a:cs typeface="Century Gothic" charset="0"/>
              </a:rPr>
              <a:t>CAN AFFECT </a:t>
            </a:r>
            <a:r>
              <a:rPr lang="en-CA" sz="3000" b="1" dirty="0">
                <a:latin typeface="Century Gothic" charset="0"/>
                <a:ea typeface="Century Gothic" charset="0"/>
                <a:cs typeface="Century Gothic" charset="0"/>
              </a:rPr>
              <a:t>WEATHER</a:t>
            </a:r>
            <a:r>
              <a:rPr lang="en-CA" sz="3000" dirty="0">
                <a:latin typeface="Century Gothic" charset="0"/>
                <a:ea typeface="Century Gothic" charset="0"/>
                <a:cs typeface="Century Gothic" charset="0"/>
              </a:rPr>
              <a:t> AND </a:t>
            </a:r>
            <a:r>
              <a:rPr lang="en-CA" sz="3000" b="1" dirty="0">
                <a:latin typeface="Century Gothic" charset="0"/>
                <a:ea typeface="Century Gothic" charset="0"/>
                <a:cs typeface="Century Gothic" charset="0"/>
              </a:rPr>
              <a:t>CLIMATE</a:t>
            </a:r>
            <a:r>
              <a:rPr lang="en-CA" sz="3000" dirty="0">
                <a:latin typeface="Century Gothic" charset="0"/>
                <a:ea typeface="Century Gothic" charset="0"/>
                <a:cs typeface="Century Gothic" charset="0"/>
              </a:rPr>
              <a:t>.  </a:t>
            </a:r>
            <a:endParaRPr lang="en-US" sz="3000" dirty="0">
              <a:effectLst/>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a:off x="0" y="2477387"/>
            <a:ext cx="2844800" cy="4338918"/>
          </a:xfrm>
          <a:prstGeom prst="rect">
            <a:avLst/>
          </a:prstGeom>
        </p:spPr>
      </p:pic>
      <p:pic>
        <p:nvPicPr>
          <p:cNvPr id="6" name="Picture 5">
            <a:hlinkClick r:id="rId4" action="ppaction://hlinkfile"/>
          </p:cNvPr>
          <p:cNvPicPr>
            <a:picLocks noChangeAspect="1"/>
          </p:cNvPicPr>
          <p:nvPr/>
        </p:nvPicPr>
        <p:blipFill>
          <a:blip r:embed="rId5"/>
          <a:stretch>
            <a:fillRect/>
          </a:stretch>
        </p:blipFill>
        <p:spPr>
          <a:xfrm>
            <a:off x="5956255" y="3782213"/>
            <a:ext cx="3668113" cy="2654472"/>
          </a:xfrm>
          <a:prstGeom prst="rect">
            <a:avLst/>
          </a:prstGeom>
        </p:spPr>
      </p:pic>
    </p:spTree>
    <p:extLst>
      <p:ext uri="{BB962C8B-B14F-4D97-AF65-F5344CB8AC3E}">
        <p14:creationId xmlns:p14="http://schemas.microsoft.com/office/powerpoint/2010/main" val="30979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1"/>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3830595" y="1649740"/>
            <a:ext cx="8353167" cy="5878532"/>
          </a:xfrm>
          <a:prstGeom prst="rect">
            <a:avLst/>
          </a:prstGeom>
          <a:noFill/>
        </p:spPr>
        <p:txBody>
          <a:bodyPr wrap="square" rtlCol="0">
            <a:spAutoFit/>
          </a:bodyPr>
          <a:lstStyle/>
          <a:p>
            <a:pPr lvl="1"/>
            <a:r>
              <a:rPr lang="en-US" sz="4800" b="1" dirty="0">
                <a:solidFill>
                  <a:srgbClr val="56844F"/>
                </a:solidFill>
                <a:latin typeface="Century Gothic" charset="0"/>
                <a:ea typeface="Century Gothic" charset="0"/>
                <a:cs typeface="Century Gothic" charset="0"/>
              </a:rPr>
              <a:t>Submit your work to Professor Airianna and be eligible for a prize!</a:t>
            </a:r>
          </a:p>
          <a:p>
            <a:pPr lvl="1"/>
            <a:endParaRPr lang="en-US" sz="2400" b="1" dirty="0">
              <a:solidFill>
                <a:srgbClr val="56844F"/>
              </a:solidFill>
              <a:latin typeface="Century Gothic" charset="0"/>
              <a:ea typeface="Century Gothic" charset="0"/>
              <a:cs typeface="Century Gothic" charset="0"/>
            </a:endParaRPr>
          </a:p>
          <a:p>
            <a:pPr lvl="1"/>
            <a:r>
              <a:rPr lang="en-CA" sz="2400" dirty="0">
                <a:latin typeface="Century Gothic" charset="0"/>
                <a:ea typeface="Century Gothic" charset="0"/>
                <a:cs typeface="Century Gothic" charset="0"/>
              </a:rPr>
              <a:t>Email your hypothesis, before and after photos of your cards, a description of your testing locations, your observations and your graph to </a:t>
            </a:r>
            <a:r>
              <a:rPr lang="en-CA" sz="2400" dirty="0">
                <a:latin typeface="Century Gothic" charset="0"/>
                <a:ea typeface="Century Gothic" charset="0"/>
                <a:cs typeface="Century Gothic" charset="0"/>
                <a:hlinkClick r:id="rId4"/>
              </a:rPr>
              <a:t>administrator@albertaairshedscouncil.ca</a:t>
            </a:r>
            <a:r>
              <a:rPr lang="en-CA" sz="2400" dirty="0">
                <a:latin typeface="Century Gothic" charset="0"/>
                <a:ea typeface="Century Gothic" charset="0"/>
                <a:cs typeface="Century Gothic" charset="0"/>
              </a:rPr>
              <a:t>.  Be sure to include your name and grade for Professor Airianna to respond! </a:t>
            </a:r>
          </a:p>
          <a:p>
            <a:pPr lvl="1"/>
            <a:endParaRPr lang="en-CA" sz="2400" b="1" dirty="0">
              <a:solidFill>
                <a:srgbClr val="56844F"/>
              </a:solidFill>
              <a:latin typeface="Century Gothic" charset="0"/>
              <a:ea typeface="Century Gothic" charset="0"/>
              <a:cs typeface="Century Gothic" charset="0"/>
            </a:endParaRPr>
          </a:p>
          <a:p>
            <a:pPr lvl="1"/>
            <a:r>
              <a:rPr lang="en-US" sz="4000" b="1" dirty="0">
                <a:solidFill>
                  <a:srgbClr val="56844F"/>
                </a:solidFill>
                <a:latin typeface="Century Gothic" charset="0"/>
                <a:ea typeface="Century Gothic" charset="0"/>
                <a:cs typeface="Century Gothic" charset="0"/>
              </a:rPr>
              <a:t> </a:t>
            </a:r>
          </a:p>
        </p:txBody>
      </p:sp>
      <p:sp>
        <p:nvSpPr>
          <p:cNvPr id="7" name="Title 1">
            <a:extLst>
              <a:ext uri="{FF2B5EF4-FFF2-40B4-BE49-F238E27FC236}">
                <a16:creationId xmlns:a16="http://schemas.microsoft.com/office/drawing/2014/main" id="{39AE042C-AB0C-AD43-A631-6072544F8B5A}"/>
              </a:ext>
            </a:extLst>
          </p:cNvPr>
          <p:cNvSpPr>
            <a:spLocks noGrp="1"/>
          </p:cNvSpPr>
          <p:nvPr>
            <p:ph type="ctrTitle"/>
          </p:nvPr>
        </p:nvSpPr>
        <p:spPr>
          <a:xfrm>
            <a:off x="1729946" y="-133673"/>
            <a:ext cx="10453816" cy="2387600"/>
          </a:xfrm>
        </p:spPr>
        <p:txBody>
          <a:bodyPr anchor="ctr">
            <a:normAutofit/>
          </a:bodyPr>
          <a:lstStyle/>
          <a:p>
            <a:r>
              <a:rPr lang="en-US" sz="8000" b="1" dirty="0">
                <a:solidFill>
                  <a:srgbClr val="053D82"/>
                </a:solidFill>
                <a:latin typeface="Century Gothic" panose="020B0502020202020204" pitchFamily="34" charset="0"/>
              </a:rPr>
              <a:t>Share your Results!</a:t>
            </a:r>
          </a:p>
        </p:txBody>
      </p:sp>
      <p:pic>
        <p:nvPicPr>
          <p:cNvPr id="8" name="Picture 7">
            <a:extLst>
              <a:ext uri="{FF2B5EF4-FFF2-40B4-BE49-F238E27FC236}">
                <a16:creationId xmlns:a16="http://schemas.microsoft.com/office/drawing/2014/main" id="{1F11D6B1-D476-DE47-88CC-6216F1AEEA8B}"/>
              </a:ext>
            </a:extLst>
          </p:cNvPr>
          <p:cNvPicPr>
            <a:picLocks noChangeAspect="1"/>
          </p:cNvPicPr>
          <p:nvPr/>
        </p:nvPicPr>
        <p:blipFill rotWithShape="1">
          <a:blip r:embed="rId5"/>
          <a:srcRect b="36732"/>
          <a:stretch/>
        </p:blipFill>
        <p:spPr>
          <a:xfrm>
            <a:off x="-1504124" y="1473200"/>
            <a:ext cx="6739994" cy="8662813"/>
          </a:xfrm>
          <a:prstGeom prst="rect">
            <a:avLst/>
          </a:prstGeom>
        </p:spPr>
      </p:pic>
    </p:spTree>
    <p:extLst>
      <p:ext uri="{BB962C8B-B14F-4D97-AF65-F5344CB8AC3E}">
        <p14:creationId xmlns:p14="http://schemas.microsoft.com/office/powerpoint/2010/main" val="156692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1"/>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518984" y="2572556"/>
            <a:ext cx="11318789" cy="4154984"/>
          </a:xfrm>
          <a:prstGeom prst="rect">
            <a:avLst/>
          </a:prstGeom>
          <a:noFill/>
        </p:spPr>
        <p:txBody>
          <a:bodyPr wrap="square" rtlCol="0">
            <a:spAutoFit/>
          </a:bodyPr>
          <a:lstStyle/>
          <a:p>
            <a:pPr lvl="1"/>
            <a:r>
              <a:rPr lang="en-CA" sz="2400" b="1" dirty="0">
                <a:solidFill>
                  <a:srgbClr val="56844F"/>
                </a:solidFill>
                <a:latin typeface="Century Gothic" charset="0"/>
                <a:ea typeface="Century Gothic" charset="0"/>
                <a:cs typeface="Century Gothic" charset="0"/>
                <a:hlinkClick r:id="rId4"/>
              </a:rPr>
              <a:t>Click here</a:t>
            </a:r>
            <a:r>
              <a:rPr lang="en-CA" sz="2400" b="1" dirty="0">
                <a:solidFill>
                  <a:srgbClr val="56844F"/>
                </a:solidFill>
                <a:latin typeface="Century Gothic" charset="0"/>
                <a:ea typeface="Century Gothic" charset="0"/>
                <a:cs typeface="Century Gothic" charset="0"/>
              </a:rPr>
              <a:t> to watch more short videos from the Alberta Airsheds Council and explore more of our </a:t>
            </a:r>
            <a:r>
              <a:rPr lang="en-CA" sz="2400" b="1" dirty="0">
                <a:solidFill>
                  <a:srgbClr val="56844F"/>
                </a:solidFill>
                <a:latin typeface="Century Gothic" charset="0"/>
                <a:ea typeface="Century Gothic" charset="0"/>
                <a:cs typeface="Century Gothic" charset="0"/>
                <a:hlinkClick r:id="rId5"/>
              </a:rPr>
              <a:t>fun and free air quality resources</a:t>
            </a:r>
            <a:r>
              <a:rPr lang="en-CA" sz="2400" b="1" dirty="0">
                <a:solidFill>
                  <a:srgbClr val="56844F"/>
                </a:solidFill>
                <a:latin typeface="Century Gothic" charset="0"/>
                <a:ea typeface="Century Gothic" charset="0"/>
                <a:cs typeface="Century Gothic" charset="0"/>
              </a:rPr>
              <a:t>.</a:t>
            </a:r>
          </a:p>
          <a:p>
            <a:pPr lvl="1"/>
            <a:endParaRPr lang="en-CA" sz="2400" b="1" dirty="0">
              <a:solidFill>
                <a:srgbClr val="56844F"/>
              </a:solidFill>
              <a:latin typeface="Century Gothic" charset="0"/>
              <a:ea typeface="Century Gothic" charset="0"/>
              <a:cs typeface="Century Gothic" charset="0"/>
            </a:endParaRPr>
          </a:p>
          <a:p>
            <a:pPr lvl="1"/>
            <a:r>
              <a:rPr lang="en-CA" sz="2400" b="1" dirty="0">
                <a:solidFill>
                  <a:srgbClr val="56844F"/>
                </a:solidFill>
                <a:latin typeface="Century Gothic" charset="0"/>
                <a:ea typeface="Century Gothic" charset="0"/>
                <a:cs typeface="Century Gothic" charset="0"/>
                <a:hlinkClick r:id="rId6"/>
              </a:rPr>
              <a:t>Click here</a:t>
            </a:r>
            <a:r>
              <a:rPr lang="en-CA" sz="2400" b="1" dirty="0">
                <a:solidFill>
                  <a:srgbClr val="56844F"/>
                </a:solidFill>
                <a:latin typeface="Century Gothic" charset="0"/>
                <a:ea typeface="Century Gothic" charset="0"/>
                <a:cs typeface="Century Gothic" charset="0"/>
              </a:rPr>
              <a:t> to find out the AQHI in your area.  Do you have friends in other areas of the Province?  Connect and share your AQHI numbers! </a:t>
            </a:r>
          </a:p>
          <a:p>
            <a:pPr lvl="1"/>
            <a:endParaRPr lang="en-CA" sz="2400" b="1" dirty="0">
              <a:solidFill>
                <a:srgbClr val="56844F"/>
              </a:solidFill>
              <a:latin typeface="Century Gothic" charset="0"/>
              <a:ea typeface="Century Gothic" charset="0"/>
              <a:cs typeface="Century Gothic" charset="0"/>
            </a:endParaRPr>
          </a:p>
          <a:p>
            <a:pPr lvl="1"/>
            <a:r>
              <a:rPr lang="en-CA" sz="2400" b="1" dirty="0">
                <a:solidFill>
                  <a:srgbClr val="56844F"/>
                </a:solidFill>
                <a:latin typeface="Century Gothic" charset="0"/>
                <a:ea typeface="Century Gothic" charset="0"/>
                <a:cs typeface="Century Gothic" charset="0"/>
              </a:rPr>
              <a:t>Join others across Alberta and </a:t>
            </a:r>
            <a:r>
              <a:rPr lang="en-CA" sz="2400" b="1" dirty="0">
                <a:solidFill>
                  <a:srgbClr val="56844F"/>
                </a:solidFill>
                <a:latin typeface="Century Gothic" charset="0"/>
                <a:ea typeface="Century Gothic" charset="0"/>
                <a:cs typeface="Century Gothic" charset="0"/>
                <a:hlinkClick r:id="rId7"/>
              </a:rPr>
              <a:t>take the pledge</a:t>
            </a:r>
            <a:r>
              <a:rPr lang="en-CA" sz="2400" b="1" dirty="0">
                <a:solidFill>
                  <a:srgbClr val="56844F"/>
                </a:solidFill>
                <a:latin typeface="Century Gothic" charset="0"/>
                <a:ea typeface="Century Gothic" charset="0"/>
                <a:cs typeface="Century Gothic" charset="0"/>
              </a:rPr>
              <a:t> to stop needless idling.</a:t>
            </a:r>
          </a:p>
          <a:p>
            <a:pPr lvl="1"/>
            <a:endParaRPr lang="en-CA" sz="2400" b="1" dirty="0">
              <a:solidFill>
                <a:srgbClr val="56844F"/>
              </a:solidFill>
              <a:latin typeface="Century Gothic" charset="0"/>
              <a:ea typeface="Century Gothic" charset="0"/>
              <a:cs typeface="Century Gothic" charset="0"/>
            </a:endParaRPr>
          </a:p>
          <a:p>
            <a:pPr lvl="1"/>
            <a:r>
              <a:rPr lang="en-CA" sz="2400" b="1" dirty="0">
                <a:solidFill>
                  <a:srgbClr val="56844F"/>
                </a:solidFill>
                <a:latin typeface="Century Gothic" charset="0"/>
                <a:ea typeface="Century Gothic" charset="0"/>
                <a:cs typeface="Century Gothic" charset="0"/>
              </a:rPr>
              <a:t>Please </a:t>
            </a:r>
            <a:r>
              <a:rPr lang="en-CA" sz="2400" b="1" dirty="0">
                <a:solidFill>
                  <a:srgbClr val="56844F"/>
                </a:solidFill>
                <a:latin typeface="Century Gothic" charset="0"/>
                <a:ea typeface="Century Gothic" charset="0"/>
                <a:cs typeface="Century Gothic" charset="0"/>
                <a:hlinkClick r:id="rId4"/>
              </a:rPr>
              <a:t>visit your local Airshed</a:t>
            </a:r>
            <a:r>
              <a:rPr lang="en-CA" sz="2400" b="1" dirty="0">
                <a:solidFill>
                  <a:srgbClr val="56844F"/>
                </a:solidFill>
                <a:latin typeface="Century Gothic" charset="0"/>
                <a:ea typeface="Century Gothic" charset="0"/>
                <a:cs typeface="Century Gothic" charset="0"/>
              </a:rPr>
              <a:t> for more air quality information and resources.  </a:t>
            </a:r>
          </a:p>
          <a:p>
            <a:pPr lvl="1"/>
            <a:endParaRPr lang="en-CA" sz="2400" b="1" dirty="0">
              <a:solidFill>
                <a:srgbClr val="56844F"/>
              </a:solidFill>
              <a:latin typeface="Century Gothic" charset="0"/>
              <a:ea typeface="Century Gothic" charset="0"/>
              <a:cs typeface="Century Gothic" charset="0"/>
            </a:endParaRPr>
          </a:p>
        </p:txBody>
      </p:sp>
      <p:sp>
        <p:nvSpPr>
          <p:cNvPr id="7" name="Title 1">
            <a:extLst>
              <a:ext uri="{FF2B5EF4-FFF2-40B4-BE49-F238E27FC236}">
                <a16:creationId xmlns:a16="http://schemas.microsoft.com/office/drawing/2014/main" id="{39AE042C-AB0C-AD43-A631-6072544F8B5A}"/>
              </a:ext>
            </a:extLst>
          </p:cNvPr>
          <p:cNvSpPr>
            <a:spLocks noGrp="1"/>
          </p:cNvSpPr>
          <p:nvPr>
            <p:ph type="ctrTitle"/>
          </p:nvPr>
        </p:nvSpPr>
        <p:spPr>
          <a:xfrm>
            <a:off x="222423" y="34010"/>
            <a:ext cx="11961340" cy="2387600"/>
          </a:xfrm>
        </p:spPr>
        <p:txBody>
          <a:bodyPr anchor="ctr">
            <a:normAutofit/>
          </a:bodyPr>
          <a:lstStyle/>
          <a:p>
            <a:r>
              <a:rPr lang="en-US" sz="8000" b="1" dirty="0">
                <a:solidFill>
                  <a:srgbClr val="053D82"/>
                </a:solidFill>
                <a:latin typeface="Century Gothic" panose="020B0502020202020204" pitchFamily="34" charset="0"/>
              </a:rPr>
              <a:t>Become a </a:t>
            </a:r>
            <a:br>
              <a:rPr lang="en-US" sz="8000" b="1" dirty="0">
                <a:solidFill>
                  <a:srgbClr val="053D82"/>
                </a:solidFill>
                <a:latin typeface="Century Gothic" panose="020B0502020202020204" pitchFamily="34" charset="0"/>
              </a:rPr>
            </a:br>
            <a:r>
              <a:rPr lang="en-US" sz="8000" b="1" dirty="0">
                <a:solidFill>
                  <a:srgbClr val="053D82"/>
                </a:solidFill>
                <a:latin typeface="Century Gothic" panose="020B0502020202020204" pitchFamily="34" charset="0"/>
              </a:rPr>
              <a:t>“Clean Air Champion”!</a:t>
            </a:r>
          </a:p>
        </p:txBody>
      </p:sp>
    </p:spTree>
    <p:extLst>
      <p:ext uri="{BB962C8B-B14F-4D97-AF65-F5344CB8AC3E}">
        <p14:creationId xmlns:p14="http://schemas.microsoft.com/office/powerpoint/2010/main" val="132639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2D498-DABB-364E-90D4-93FE4F71665D}"/>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1DB1F9F-B27C-C04D-9063-EA5878B906CF}"/>
              </a:ext>
            </a:extLst>
          </p:cNvPr>
          <p:cNvPicPr>
            <a:picLocks noChangeAspect="1"/>
          </p:cNvPicPr>
          <p:nvPr/>
        </p:nvPicPr>
        <p:blipFill>
          <a:blip r:embed="rId3"/>
          <a:stretch>
            <a:fillRect/>
          </a:stretch>
        </p:blipFill>
        <p:spPr>
          <a:xfrm flipH="1">
            <a:off x="-573216" y="1929380"/>
            <a:ext cx="3168135" cy="6858000"/>
          </a:xfrm>
          <a:prstGeom prst="rect">
            <a:avLst/>
          </a:prstGeom>
        </p:spPr>
      </p:pic>
      <p:pic>
        <p:nvPicPr>
          <p:cNvPr id="7" name="Picture 6">
            <a:extLst>
              <a:ext uri="{FF2B5EF4-FFF2-40B4-BE49-F238E27FC236}">
                <a16:creationId xmlns:a16="http://schemas.microsoft.com/office/drawing/2014/main" id="{1F11D6B1-D476-DE47-88CC-6216F1AEEA8B}"/>
              </a:ext>
            </a:extLst>
          </p:cNvPr>
          <p:cNvPicPr>
            <a:picLocks noChangeAspect="1"/>
          </p:cNvPicPr>
          <p:nvPr/>
        </p:nvPicPr>
        <p:blipFill>
          <a:blip r:embed="rId4"/>
          <a:stretch>
            <a:fillRect/>
          </a:stretch>
        </p:blipFill>
        <p:spPr>
          <a:xfrm>
            <a:off x="1853513" y="766126"/>
            <a:ext cx="2876719" cy="6858000"/>
          </a:xfrm>
          <a:prstGeom prst="rect">
            <a:avLst/>
          </a:prstGeom>
        </p:spPr>
      </p:pic>
      <p:sp>
        <p:nvSpPr>
          <p:cNvPr id="5" name="Title 1">
            <a:extLst>
              <a:ext uri="{FF2B5EF4-FFF2-40B4-BE49-F238E27FC236}">
                <a16:creationId xmlns:a16="http://schemas.microsoft.com/office/drawing/2014/main" id="{39AE042C-AB0C-AD43-A631-6072544F8B5A}"/>
              </a:ext>
            </a:extLst>
          </p:cNvPr>
          <p:cNvSpPr>
            <a:spLocks noGrp="1"/>
          </p:cNvSpPr>
          <p:nvPr>
            <p:ph type="ctrTitle"/>
          </p:nvPr>
        </p:nvSpPr>
        <p:spPr>
          <a:xfrm>
            <a:off x="4448432" y="1807526"/>
            <a:ext cx="9144000" cy="2387600"/>
          </a:xfrm>
        </p:spPr>
        <p:txBody>
          <a:bodyPr anchor="ctr">
            <a:normAutofit/>
          </a:bodyPr>
          <a:lstStyle/>
          <a:p>
            <a:r>
              <a:rPr lang="en-US" sz="8000" b="1" dirty="0">
                <a:solidFill>
                  <a:srgbClr val="053D82"/>
                </a:solidFill>
                <a:latin typeface="Century Gothic" panose="020B0502020202020204" pitchFamily="34" charset="0"/>
              </a:rPr>
              <a:t>Thank You!</a:t>
            </a:r>
          </a:p>
        </p:txBody>
      </p:sp>
      <p:sp>
        <p:nvSpPr>
          <p:cNvPr id="6" name="Title 1">
            <a:extLst>
              <a:ext uri="{FF2B5EF4-FFF2-40B4-BE49-F238E27FC236}">
                <a16:creationId xmlns:a16="http://schemas.microsoft.com/office/drawing/2014/main" id="{39AE042C-AB0C-AD43-A631-6072544F8B5A}"/>
              </a:ext>
            </a:extLst>
          </p:cNvPr>
          <p:cNvSpPr txBox="1">
            <a:spLocks/>
          </p:cNvSpPr>
          <p:nvPr/>
        </p:nvSpPr>
        <p:spPr>
          <a:xfrm>
            <a:off x="3852732" y="2641600"/>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800" b="1" dirty="0" err="1">
                <a:solidFill>
                  <a:srgbClr val="053D82"/>
                </a:solidFill>
                <a:latin typeface="Century Gothic" panose="020B0502020202020204" pitchFamily="34" charset="0"/>
              </a:rPr>
              <a:t>AlbertaAirshedsCouncil.ca</a:t>
            </a:r>
            <a:endParaRPr lang="en-US" sz="3800" b="1" dirty="0">
              <a:solidFill>
                <a:srgbClr val="053D82"/>
              </a:solidFill>
              <a:latin typeface="Century Gothic" panose="020B0502020202020204" pitchFamily="34" charset="0"/>
            </a:endParaRPr>
          </a:p>
        </p:txBody>
      </p:sp>
      <p:pic>
        <p:nvPicPr>
          <p:cNvPr id="2" name="Picture 1">
            <a:hlinkClick r:id="rId5" action="ppaction://hlinkfile"/>
          </p:cNvPr>
          <p:cNvPicPr>
            <a:picLocks noChangeAspect="1"/>
          </p:cNvPicPr>
          <p:nvPr/>
        </p:nvPicPr>
        <p:blipFill>
          <a:blip r:embed="rId6"/>
          <a:stretch>
            <a:fillRect/>
          </a:stretch>
        </p:blipFill>
        <p:spPr>
          <a:xfrm>
            <a:off x="4927373" y="378523"/>
            <a:ext cx="3497359" cy="2530904"/>
          </a:xfrm>
          <a:prstGeom prst="rect">
            <a:avLst/>
          </a:prstGeom>
        </p:spPr>
      </p:pic>
    </p:spTree>
    <p:extLst>
      <p:ext uri="{BB962C8B-B14F-4D97-AF65-F5344CB8AC3E}">
        <p14:creationId xmlns:p14="http://schemas.microsoft.com/office/powerpoint/2010/main" val="397169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3F574-8273-5245-BC2C-CF43BB4A88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40659" y="161366"/>
            <a:ext cx="11654117" cy="1093695"/>
          </a:xfrm>
        </p:spPr>
        <p:txBody>
          <a:bodyPr anchor="ctr">
            <a:noAutofit/>
          </a:bodyPr>
          <a:lstStyle/>
          <a:p>
            <a:r>
              <a:rPr lang="en-US" sz="5700" b="1" dirty="0">
                <a:solidFill>
                  <a:srgbClr val="053D82"/>
                </a:solidFill>
                <a:latin typeface="Century Gothic" panose="020B0502020202020204" pitchFamily="34" charset="0"/>
              </a:rPr>
              <a:t>Professor Airianna’s Answer Key</a:t>
            </a:r>
            <a:endParaRPr lang="en-US" sz="4800" b="1" dirty="0">
              <a:solidFill>
                <a:srgbClr val="053D82"/>
              </a:solidFill>
              <a:latin typeface="Century Gothic" panose="020B0502020202020204" pitchFamily="34" charset="0"/>
            </a:endParaRPr>
          </a:p>
        </p:txBody>
      </p:sp>
      <p:sp>
        <p:nvSpPr>
          <p:cNvPr id="3" name="Rectangle 2"/>
          <p:cNvSpPr/>
          <p:nvPr/>
        </p:nvSpPr>
        <p:spPr>
          <a:xfrm>
            <a:off x="484093" y="1542853"/>
            <a:ext cx="11134165" cy="4524315"/>
          </a:xfrm>
          <a:prstGeom prst="rect">
            <a:avLst/>
          </a:prstGeom>
        </p:spPr>
        <p:txBody>
          <a:bodyPr wrap="square">
            <a:spAutoFit/>
          </a:bodyPr>
          <a:lstStyle/>
          <a:p>
            <a:r>
              <a:rPr lang="is-IS" b="1" dirty="0">
                <a:latin typeface="Century Gothic" charset="0"/>
                <a:ea typeface="Century Gothic" charset="0"/>
                <a:cs typeface="Century Gothic" charset="0"/>
              </a:rPr>
              <a:t>What is the difference between weather and climate?</a:t>
            </a:r>
          </a:p>
          <a:p>
            <a:r>
              <a:rPr lang="is-IS" dirty="0">
                <a:latin typeface="Century Gothic" charset="0"/>
                <a:ea typeface="Century Gothic" charset="0"/>
                <a:cs typeface="Century Gothic" charset="0"/>
              </a:rPr>
              <a:t> </a:t>
            </a:r>
          </a:p>
          <a:p>
            <a:r>
              <a:rPr lang="en-US" b="1" dirty="0">
                <a:solidFill>
                  <a:srgbClr val="053D82"/>
                </a:solidFill>
                <a:latin typeface="Century Gothic" charset="0"/>
                <a:ea typeface="Century Gothic" charset="0"/>
                <a:cs typeface="Century Gothic" charset="0"/>
              </a:rPr>
              <a:t>Weather:</a:t>
            </a:r>
            <a:r>
              <a:rPr lang="en-CA" dirty="0">
                <a:latin typeface="Century Gothic" charset="0"/>
                <a:ea typeface="Century Gothic" charset="0"/>
                <a:cs typeface="Century Gothic" charset="0"/>
              </a:rPr>
              <a:t> the state of the air and atmosphere </a:t>
            </a:r>
            <a:r>
              <a:rPr lang="en-CA" u="sng" dirty="0">
                <a:latin typeface="Century Gothic" charset="0"/>
                <a:ea typeface="Century Gothic" charset="0"/>
                <a:cs typeface="Century Gothic" charset="0"/>
              </a:rPr>
              <a:t>at a particular time</a:t>
            </a:r>
            <a:r>
              <a:rPr lang="en-CA" dirty="0">
                <a:latin typeface="Century Gothic" charset="0"/>
                <a:ea typeface="Century Gothic" charset="0"/>
                <a:cs typeface="Century Gothic" charset="0"/>
              </a:rPr>
              <a:t> and place.</a:t>
            </a:r>
            <a:r>
              <a:rPr lang="en-US" dirty="0">
                <a:latin typeface="Century Gothic" charset="0"/>
                <a:ea typeface="Century Gothic" charset="0"/>
                <a:cs typeface="Century Gothic" charset="0"/>
              </a:rPr>
              <a:t> </a:t>
            </a:r>
            <a:br>
              <a:rPr lang="en-US" b="1" dirty="0">
                <a:solidFill>
                  <a:srgbClr val="053D82"/>
                </a:solidFill>
                <a:latin typeface="Century Gothic" charset="0"/>
                <a:ea typeface="Century Gothic" charset="0"/>
                <a:cs typeface="Century Gothic" charset="0"/>
              </a:rPr>
            </a:br>
            <a:r>
              <a:rPr lang="en-US" b="1" dirty="0">
                <a:solidFill>
                  <a:srgbClr val="053D82"/>
                </a:solidFill>
                <a:latin typeface="Century Gothic" charset="0"/>
                <a:ea typeface="Century Gothic" charset="0"/>
                <a:cs typeface="Century Gothic" charset="0"/>
              </a:rPr>
              <a:t>Climate: </a:t>
            </a:r>
            <a:r>
              <a:rPr lang="en-CA" dirty="0">
                <a:latin typeface="Century Gothic" charset="0"/>
                <a:ea typeface="Century Gothic" charset="0"/>
                <a:cs typeface="Century Gothic" charset="0"/>
              </a:rPr>
              <a:t>the average condition of the weather at a place </a:t>
            </a:r>
            <a:r>
              <a:rPr lang="en-CA" u="sng" dirty="0">
                <a:latin typeface="Century Gothic" charset="0"/>
                <a:ea typeface="Century Gothic" charset="0"/>
                <a:cs typeface="Century Gothic" charset="0"/>
              </a:rPr>
              <a:t>over a particular time</a:t>
            </a:r>
            <a:r>
              <a:rPr lang="en-CA" dirty="0">
                <a:latin typeface="Century Gothic" charset="0"/>
                <a:ea typeface="Century Gothic" charset="0"/>
                <a:cs typeface="Century Gothic" charset="0"/>
              </a:rPr>
              <a:t> as shown by temperature, wind velocity, and precipitation</a:t>
            </a:r>
            <a:r>
              <a:rPr lang="en-US" dirty="0">
                <a:latin typeface="Century Gothic" charset="0"/>
                <a:ea typeface="Century Gothic" charset="0"/>
                <a:cs typeface="Century Gothic" charset="0"/>
              </a:rPr>
              <a:t> (Slide 7).</a:t>
            </a:r>
            <a:br>
              <a:rPr lang="is-IS" dirty="0">
                <a:latin typeface="Century Gothic" charset="0"/>
                <a:ea typeface="Century Gothic" charset="0"/>
                <a:cs typeface="Century Gothic" charset="0"/>
              </a:rPr>
            </a:br>
            <a:endParaRPr lang="is-IS" dirty="0">
              <a:latin typeface="Century Gothic" charset="0"/>
              <a:ea typeface="Century Gothic" charset="0"/>
              <a:cs typeface="Century Gothic" charset="0"/>
            </a:endParaRPr>
          </a:p>
          <a:p>
            <a:r>
              <a:rPr lang="en-US" b="1" dirty="0">
                <a:latin typeface="Century Gothic" charset="0"/>
                <a:ea typeface="Century Gothic" charset="0"/>
                <a:cs typeface="Century Gothic" charset="0"/>
              </a:rPr>
              <a:t>W</a:t>
            </a:r>
            <a:r>
              <a:rPr lang="is-IS" b="1" dirty="0">
                <a:latin typeface="Century Gothic" charset="0"/>
                <a:ea typeface="Century Gothic" charset="0"/>
                <a:cs typeface="Century Gothic" charset="0"/>
              </a:rPr>
              <a:t>hat affects“Air Quality”?</a:t>
            </a:r>
          </a:p>
          <a:p>
            <a:r>
              <a:rPr lang="is-IS" dirty="0">
                <a:latin typeface="Century Gothic" charset="0"/>
                <a:ea typeface="Century Gothic" charset="0"/>
                <a:cs typeface="Century Gothic" charset="0"/>
              </a:rPr>
              <a:t>Weather affects air quality, including wind, temperature, humidity, air pressure  (Slide 9).</a:t>
            </a:r>
          </a:p>
          <a:p>
            <a:r>
              <a:rPr lang="is-IS" dirty="0">
                <a:latin typeface="Century Gothic" charset="0"/>
                <a:ea typeface="Century Gothic" charset="0"/>
                <a:cs typeface="Century Gothic" charset="0"/>
              </a:rPr>
              <a:t>Humans affect air quality with activities such as driving, having fires, cutting grass with gas lawnmowers, heating homes and industrial activity(Slide 10).</a:t>
            </a:r>
          </a:p>
          <a:p>
            <a:br>
              <a:rPr lang="is-IS" dirty="0">
                <a:latin typeface="Century Gothic" charset="0"/>
                <a:ea typeface="Century Gothic" charset="0"/>
                <a:cs typeface="Century Gothic" charset="0"/>
              </a:rPr>
            </a:br>
            <a:r>
              <a:rPr lang="is-IS" b="1" dirty="0">
                <a:latin typeface="Century Gothic" charset="0"/>
                <a:ea typeface="Century Gothic" charset="0"/>
                <a:cs typeface="Century Gothic" charset="0"/>
              </a:rPr>
              <a:t>How does air quality affect us? </a:t>
            </a:r>
            <a:br>
              <a:rPr lang="is-IS" b="1" dirty="0">
                <a:latin typeface="Century Gothic" charset="0"/>
                <a:ea typeface="Century Gothic" charset="0"/>
                <a:cs typeface="Century Gothic" charset="0"/>
              </a:rPr>
            </a:br>
            <a:r>
              <a:rPr lang="is-IS" dirty="0">
                <a:latin typeface="Century Gothic" charset="0"/>
                <a:ea typeface="Century Gothic" charset="0"/>
                <a:cs typeface="Century Gothic" charset="0"/>
              </a:rPr>
              <a:t>Air quality affects our health, including our ability to breathe.  Poor air quality can irritate our respiratory tract (mouth, nose, throat and lungs). Polluted air is problematic to our heart and lungs. People with asthma are at a greater risk of increased health complications when they breathe poor quality air (Slides 11 and 12).</a:t>
            </a:r>
            <a:endParaRPr lang="en-US" dirty="0"/>
          </a:p>
        </p:txBody>
      </p:sp>
    </p:spTree>
    <p:extLst>
      <p:ext uri="{BB962C8B-B14F-4D97-AF65-F5344CB8AC3E}">
        <p14:creationId xmlns:p14="http://schemas.microsoft.com/office/powerpoint/2010/main" val="1684681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3F574-8273-5245-BC2C-CF43BB4A88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40659" y="161366"/>
            <a:ext cx="11654117" cy="1093695"/>
          </a:xfrm>
        </p:spPr>
        <p:txBody>
          <a:bodyPr anchor="ctr">
            <a:noAutofit/>
          </a:bodyPr>
          <a:lstStyle/>
          <a:p>
            <a:r>
              <a:rPr lang="en-US" sz="5700" b="1" dirty="0">
                <a:solidFill>
                  <a:srgbClr val="053D82"/>
                </a:solidFill>
                <a:latin typeface="Century Gothic" panose="020B0502020202020204" pitchFamily="34" charset="0"/>
              </a:rPr>
              <a:t>Professor Airianna’s Answer Key</a:t>
            </a:r>
            <a:endParaRPr lang="en-US" sz="4800" b="1" dirty="0">
              <a:solidFill>
                <a:srgbClr val="053D82"/>
              </a:solidFill>
              <a:latin typeface="Century Gothic" panose="020B0502020202020204" pitchFamily="34" charset="0"/>
            </a:endParaRPr>
          </a:p>
        </p:txBody>
      </p:sp>
      <p:sp>
        <p:nvSpPr>
          <p:cNvPr id="3" name="Rectangle 2"/>
          <p:cNvSpPr/>
          <p:nvPr/>
        </p:nvSpPr>
        <p:spPr>
          <a:xfrm>
            <a:off x="484093" y="1542853"/>
            <a:ext cx="11134165" cy="4801314"/>
          </a:xfrm>
          <a:prstGeom prst="rect">
            <a:avLst/>
          </a:prstGeom>
        </p:spPr>
        <p:txBody>
          <a:bodyPr wrap="square">
            <a:spAutoFit/>
          </a:bodyPr>
          <a:lstStyle/>
          <a:p>
            <a:r>
              <a:rPr lang="is-IS" b="1" dirty="0">
                <a:latin typeface="Century Gothic" charset="0"/>
                <a:ea typeface="Century Gothic" charset="0"/>
                <a:cs typeface="Century Gothic" charset="0"/>
              </a:rPr>
              <a:t>What is an Airshed? </a:t>
            </a:r>
          </a:p>
          <a:p>
            <a:r>
              <a:rPr lang="is-IS" dirty="0">
                <a:latin typeface="Century Gothic" charset="0"/>
                <a:ea typeface="Century Gothic" charset="0"/>
                <a:cs typeface="Century Gothic" charset="0"/>
              </a:rPr>
              <a:t>An organization that monitors local air quality by measuring air pollution and weather conditions.  They report and share this data with government organizations, Indigenous communities, academics, the public, industries and other interested stakeholders. </a:t>
            </a:r>
          </a:p>
          <a:p>
            <a:br>
              <a:rPr lang="is-IS" dirty="0">
                <a:latin typeface="Century Gothic" charset="0"/>
                <a:ea typeface="Century Gothic" charset="0"/>
                <a:cs typeface="Century Gothic" charset="0"/>
              </a:rPr>
            </a:br>
            <a:r>
              <a:rPr lang="en-CA" b="1" dirty="0">
                <a:latin typeface="Century Gothic" charset="0"/>
                <a:ea typeface="Century Gothic" charset="0"/>
                <a:cs typeface="Century Gothic" charset="0"/>
              </a:rPr>
              <a:t>Do you live in an Airshed</a:t>
            </a:r>
            <a:r>
              <a:rPr lang="is-IS" b="1" dirty="0">
                <a:latin typeface="Century Gothic" charset="0"/>
                <a:ea typeface="Century Gothic" charset="0"/>
                <a:cs typeface="Century Gothic" charset="0"/>
              </a:rPr>
              <a:t>?</a:t>
            </a:r>
          </a:p>
          <a:p>
            <a:r>
              <a:rPr lang="is-IS" dirty="0">
                <a:latin typeface="Century Gothic" charset="0"/>
                <a:ea typeface="Century Gothic" charset="0"/>
                <a:cs typeface="Century Gothic" charset="0"/>
              </a:rPr>
              <a:t>Check on the map of the 10 regional airsheds here: </a:t>
            </a:r>
            <a:r>
              <a:rPr lang="en-US" dirty="0">
                <a:latin typeface="Century Gothic" charset="0"/>
                <a:ea typeface="Century Gothic" charset="0"/>
                <a:cs typeface="Century Gothic" charset="0"/>
                <a:hlinkClick r:id="rId3"/>
              </a:rPr>
              <a:t>https://www.albertaairshedscouncil.ca/about-airsheds</a:t>
            </a:r>
            <a:r>
              <a:rPr lang="en-US">
                <a:latin typeface="Century Gothic" charset="0"/>
                <a:ea typeface="Century Gothic" charset="0"/>
                <a:cs typeface="Century Gothic" charset="0"/>
              </a:rPr>
              <a:t>.  Click </a:t>
            </a:r>
            <a:r>
              <a:rPr lang="en-US" dirty="0">
                <a:latin typeface="Century Gothic" charset="0"/>
                <a:ea typeface="Century Gothic" charset="0"/>
                <a:cs typeface="Century Gothic" charset="0"/>
              </a:rPr>
              <a:t>on the map to </a:t>
            </a:r>
            <a:r>
              <a:rPr lang="en-CA" dirty="0">
                <a:latin typeface="Century Gothic" charset="0"/>
                <a:ea typeface="Century Gothic" charset="0"/>
                <a:cs typeface="Century Gothic" charset="0"/>
              </a:rPr>
              <a:t>learn more about </a:t>
            </a:r>
            <a:r>
              <a:rPr lang="is-IS" dirty="0">
                <a:latin typeface="Century Gothic" charset="0"/>
                <a:ea typeface="Century Gothic" charset="0"/>
                <a:cs typeface="Century Gothic" charset="0"/>
              </a:rPr>
              <a:t>your local Airshed.</a:t>
            </a:r>
          </a:p>
          <a:p>
            <a:r>
              <a:rPr lang="is-IS" dirty="0">
                <a:latin typeface="Century Gothic" charset="0"/>
                <a:ea typeface="Century Gothic" charset="0"/>
                <a:cs typeface="Century Gothic" charset="0"/>
              </a:rPr>
              <a:t> </a:t>
            </a:r>
            <a:br>
              <a:rPr lang="is-IS" dirty="0">
                <a:latin typeface="Century Gothic" charset="0"/>
                <a:ea typeface="Century Gothic" charset="0"/>
                <a:cs typeface="Century Gothic" charset="0"/>
              </a:rPr>
            </a:br>
            <a:r>
              <a:rPr lang="is-IS" b="1" dirty="0">
                <a:latin typeface="Century Gothic" charset="0"/>
                <a:ea typeface="Century Gothic" charset="0"/>
                <a:cs typeface="Century Gothic" charset="0"/>
              </a:rPr>
              <a:t>What is AQHI? </a:t>
            </a:r>
          </a:p>
          <a:p>
            <a:r>
              <a:rPr lang="is-IS" b="1" dirty="0">
                <a:latin typeface="Century Gothic" charset="0"/>
                <a:ea typeface="Century Gothic" charset="0"/>
                <a:cs typeface="Century Gothic" charset="0"/>
              </a:rPr>
              <a:t>A</a:t>
            </a:r>
            <a:r>
              <a:rPr lang="is-IS" dirty="0">
                <a:latin typeface="Century Gothic" charset="0"/>
                <a:ea typeface="Century Gothic" charset="0"/>
                <a:cs typeface="Century Gothic" charset="0"/>
              </a:rPr>
              <a:t>ir </a:t>
            </a:r>
            <a:r>
              <a:rPr lang="is-IS" b="1" dirty="0">
                <a:latin typeface="Century Gothic" charset="0"/>
                <a:ea typeface="Century Gothic" charset="0"/>
                <a:cs typeface="Century Gothic" charset="0"/>
              </a:rPr>
              <a:t>Q</a:t>
            </a:r>
            <a:r>
              <a:rPr lang="is-IS" dirty="0">
                <a:latin typeface="Century Gothic" charset="0"/>
                <a:ea typeface="Century Gothic" charset="0"/>
                <a:cs typeface="Century Gothic" charset="0"/>
              </a:rPr>
              <a:t>uality </a:t>
            </a:r>
            <a:r>
              <a:rPr lang="is-IS" b="1" dirty="0">
                <a:latin typeface="Century Gothic" charset="0"/>
                <a:ea typeface="Century Gothic" charset="0"/>
                <a:cs typeface="Century Gothic" charset="0"/>
              </a:rPr>
              <a:t>H</a:t>
            </a:r>
            <a:r>
              <a:rPr lang="is-IS" dirty="0">
                <a:latin typeface="Century Gothic" charset="0"/>
                <a:ea typeface="Century Gothic" charset="0"/>
                <a:cs typeface="Century Gothic" charset="0"/>
              </a:rPr>
              <a:t>ealth </a:t>
            </a:r>
            <a:r>
              <a:rPr lang="is-IS" b="1" dirty="0">
                <a:latin typeface="Century Gothic" charset="0"/>
                <a:ea typeface="Century Gothic" charset="0"/>
                <a:cs typeface="Century Gothic" charset="0"/>
              </a:rPr>
              <a:t>I</a:t>
            </a:r>
            <a:r>
              <a:rPr lang="is-IS" dirty="0">
                <a:latin typeface="Century Gothic" charset="0"/>
                <a:ea typeface="Century Gothic" charset="0"/>
                <a:cs typeface="Century Gothic" charset="0"/>
              </a:rPr>
              <a:t>ndex is a tool designed to help you understand what the quality of the air around you means to your health.  It helps you make decisions to protect your health and the environment. </a:t>
            </a:r>
          </a:p>
          <a:p>
            <a:endParaRPr lang="is-IS" dirty="0">
              <a:latin typeface="Century Gothic" charset="0"/>
              <a:ea typeface="Century Gothic" charset="0"/>
              <a:cs typeface="Century Gothic" charset="0"/>
            </a:endParaRPr>
          </a:p>
          <a:p>
            <a:r>
              <a:rPr lang="is-IS" b="1" dirty="0">
                <a:latin typeface="Century Gothic" charset="0"/>
                <a:ea typeface="Century Gothic" charset="0"/>
                <a:cs typeface="Century Gothic" charset="0"/>
              </a:rPr>
              <a:t>How can air pollution affect your health? </a:t>
            </a:r>
          </a:p>
          <a:p>
            <a:r>
              <a:rPr lang="is-IS" dirty="0">
                <a:latin typeface="Century Gothic" charset="0"/>
                <a:ea typeface="Century Gothic" charset="0"/>
                <a:cs typeface="Century Gothic" charset="0"/>
              </a:rPr>
              <a:t>It can make it hard to breathe, irritate your lungs and airways, worsen chronic conditions like heart disease and asthma and increase symptoms of pre-existing illness.</a:t>
            </a:r>
            <a:endParaRPr lang="en-US" dirty="0"/>
          </a:p>
        </p:txBody>
      </p:sp>
    </p:spTree>
    <p:extLst>
      <p:ext uri="{BB962C8B-B14F-4D97-AF65-F5344CB8AC3E}">
        <p14:creationId xmlns:p14="http://schemas.microsoft.com/office/powerpoint/2010/main" val="201993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88271-9F60-AA45-BED0-8E7D99D33847}"/>
              </a:ext>
            </a:extLst>
          </p:cNvPr>
          <p:cNvPicPr>
            <a:picLocks noChangeAspect="1"/>
          </p:cNvPicPr>
          <p:nvPr/>
        </p:nvPicPr>
        <p:blipFill>
          <a:blip r:embed="rId2"/>
          <a:stretch>
            <a:fillRect/>
          </a:stretch>
        </p:blipFill>
        <p:spPr>
          <a:xfrm>
            <a:off x="0" y="17929"/>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561041" y="502957"/>
            <a:ext cx="13314082" cy="2016125"/>
          </a:xfrm>
        </p:spPr>
        <p:txBody>
          <a:bodyPr anchor="ctr">
            <a:normAutofit/>
          </a:bodyPr>
          <a:lstStyle/>
          <a:p>
            <a:r>
              <a:rPr lang="en-US" sz="7200" b="1" dirty="0">
                <a:solidFill>
                  <a:srgbClr val="053D82"/>
                </a:solidFill>
                <a:latin typeface="Century Gothic" panose="020B0502020202020204" pitchFamily="34" charset="0"/>
              </a:rPr>
              <a:t>Over the next </a:t>
            </a:r>
            <a:r>
              <a:rPr lang="en-US" sz="7200" b="1">
                <a:solidFill>
                  <a:srgbClr val="053D82"/>
                </a:solidFill>
                <a:latin typeface="Century Gothic" panose="020B0502020202020204" pitchFamily="34" charset="0"/>
              </a:rPr>
              <a:t>20 minutes..</a:t>
            </a:r>
            <a:r>
              <a:rPr lang="is-IS" sz="7200" b="1" dirty="0">
                <a:solidFill>
                  <a:srgbClr val="053D82"/>
                </a:solidFill>
                <a:latin typeface="Century Gothic" panose="020B0502020202020204" pitchFamily="34" charset="0"/>
              </a:rPr>
              <a:t>.</a:t>
            </a:r>
            <a:r>
              <a:rPr lang="en-US" sz="7200" b="1" dirty="0">
                <a:solidFill>
                  <a:srgbClr val="053D82"/>
                </a:solidFill>
                <a:latin typeface="Century Gothic" panose="020B0502020202020204" pitchFamily="34" charset="0"/>
              </a:rPr>
              <a:t> </a:t>
            </a:r>
          </a:p>
        </p:txBody>
      </p:sp>
      <p:sp>
        <p:nvSpPr>
          <p:cNvPr id="3" name="Rectangle 2"/>
          <p:cNvSpPr/>
          <p:nvPr/>
        </p:nvSpPr>
        <p:spPr>
          <a:xfrm>
            <a:off x="733612" y="2519082"/>
            <a:ext cx="9144000" cy="2562240"/>
          </a:xfrm>
          <a:prstGeom prst="rect">
            <a:avLst/>
          </a:prstGeom>
        </p:spPr>
        <p:txBody>
          <a:bodyPr wrap="square">
            <a:spAutoFit/>
          </a:bodyPr>
          <a:lstStyle/>
          <a:p>
            <a:pPr>
              <a:lnSpc>
                <a:spcPct val="107000"/>
              </a:lnSpc>
              <a:spcAft>
                <a:spcPts val="800"/>
              </a:spcAft>
            </a:pPr>
            <a:r>
              <a:rPr lang="en-CA" sz="3000" dirty="0">
                <a:latin typeface="Century Gothic" charset="0"/>
                <a:ea typeface="Century Gothic" charset="0"/>
                <a:cs typeface="Century Gothic" charset="0"/>
              </a:rPr>
              <a:t>Students will learn how we impact air quality and how air quality impacts our health. We will also learn how air quality relates to climate change and identify actions we can take to reduce air pollution.</a:t>
            </a:r>
            <a:endParaRPr lang="en-US" sz="3000" dirty="0">
              <a:effectLst/>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flipH="1">
            <a:off x="9105153" y="2531174"/>
            <a:ext cx="3104776" cy="4338918"/>
          </a:xfrm>
          <a:prstGeom prst="rect">
            <a:avLst/>
          </a:prstGeom>
        </p:spPr>
      </p:pic>
    </p:spTree>
    <p:extLst>
      <p:ext uri="{BB962C8B-B14F-4D97-AF65-F5344CB8AC3E}">
        <p14:creationId xmlns:p14="http://schemas.microsoft.com/office/powerpoint/2010/main" val="76389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5C7084-7FFF-2347-BDF7-891B73BA9F14}"/>
              </a:ext>
            </a:extLst>
          </p:cNvPr>
          <p:cNvPicPr>
            <a:picLocks noChangeAspect="1"/>
          </p:cNvPicPr>
          <p:nvPr/>
        </p:nvPicPr>
        <p:blipFill>
          <a:blip r:embed="rId3"/>
          <a:stretch>
            <a:fillRect/>
          </a:stretch>
        </p:blipFill>
        <p:spPr>
          <a:xfrm>
            <a:off x="0" y="17929"/>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79930" y="-139648"/>
            <a:ext cx="11600329" cy="2016125"/>
          </a:xfrm>
        </p:spPr>
        <p:txBody>
          <a:bodyPr anchor="ctr">
            <a:normAutofit/>
          </a:bodyPr>
          <a:lstStyle/>
          <a:p>
            <a:r>
              <a:rPr lang="en-US" sz="7200" b="1" dirty="0">
                <a:solidFill>
                  <a:srgbClr val="053D82"/>
                </a:solidFill>
                <a:latin typeface="Century Gothic" panose="020B0502020202020204" pitchFamily="34" charset="0"/>
              </a:rPr>
              <a:t>Here’s what you’ll do</a:t>
            </a:r>
          </a:p>
        </p:txBody>
      </p:sp>
      <p:sp>
        <p:nvSpPr>
          <p:cNvPr id="3" name="Rectangle 2"/>
          <p:cNvSpPr/>
          <p:nvPr/>
        </p:nvSpPr>
        <p:spPr>
          <a:xfrm>
            <a:off x="448235" y="1567889"/>
            <a:ext cx="9108141" cy="3785652"/>
          </a:xfrm>
          <a:prstGeom prst="rect">
            <a:avLst/>
          </a:prstGeom>
        </p:spPr>
        <p:txBody>
          <a:bodyPr wrap="square">
            <a:spAutoFit/>
          </a:bodyPr>
          <a:lstStyle/>
          <a:p>
            <a:pPr lvl="0"/>
            <a:r>
              <a:rPr lang="en-CA" sz="3000" dirty="0">
                <a:latin typeface="Century Gothic" charset="0"/>
                <a:ea typeface="Century Gothic" charset="0"/>
                <a:cs typeface="Century Gothic" charset="0"/>
              </a:rPr>
              <a:t>1 – Learn about </a:t>
            </a:r>
            <a:r>
              <a:rPr lang="en-CA" sz="3000" b="1" dirty="0">
                <a:latin typeface="Century Gothic" charset="0"/>
                <a:ea typeface="Century Gothic" charset="0"/>
                <a:cs typeface="Century Gothic" charset="0"/>
              </a:rPr>
              <a:t>weather</a:t>
            </a:r>
            <a:r>
              <a:rPr lang="en-CA" sz="3000" dirty="0">
                <a:latin typeface="Century Gothic" charset="0"/>
                <a:ea typeface="Century Gothic" charset="0"/>
                <a:cs typeface="Century Gothic" charset="0"/>
              </a:rPr>
              <a:t>, </a:t>
            </a:r>
            <a:r>
              <a:rPr lang="en-CA" sz="3000" b="1" dirty="0">
                <a:latin typeface="Century Gothic" charset="0"/>
                <a:ea typeface="Century Gothic" charset="0"/>
                <a:cs typeface="Century Gothic" charset="0"/>
              </a:rPr>
              <a:t>climate </a:t>
            </a:r>
            <a:r>
              <a:rPr lang="en-CA" sz="3000" dirty="0">
                <a:latin typeface="Century Gothic" charset="0"/>
                <a:ea typeface="Century Gothic" charset="0"/>
                <a:cs typeface="Century Gothic" charset="0"/>
              </a:rPr>
              <a:t>and</a:t>
            </a:r>
            <a:r>
              <a:rPr lang="en-CA" sz="3000" b="1" dirty="0">
                <a:latin typeface="Century Gothic" charset="0"/>
                <a:ea typeface="Century Gothic" charset="0"/>
                <a:cs typeface="Century Gothic" charset="0"/>
              </a:rPr>
              <a:t> air quality</a:t>
            </a:r>
            <a:endParaRPr lang="en-US" sz="3000" b="1" dirty="0">
              <a:latin typeface="Century Gothic" charset="0"/>
              <a:ea typeface="Century Gothic" charset="0"/>
              <a:cs typeface="Century Gothic" charset="0"/>
            </a:endParaRPr>
          </a:p>
          <a:p>
            <a:pPr lvl="0"/>
            <a:r>
              <a:rPr lang="en-CA" sz="3000" dirty="0">
                <a:latin typeface="Century Gothic" charset="0"/>
                <a:ea typeface="Century Gothic" charset="0"/>
                <a:cs typeface="Century Gothic" charset="0"/>
              </a:rPr>
              <a:t>2 – Read “</a:t>
            </a:r>
            <a:r>
              <a:rPr lang="en-CA" sz="3000" dirty="0">
                <a:latin typeface="Century Gothic" charset="0"/>
                <a:ea typeface="Century Gothic" charset="0"/>
                <a:cs typeface="Century Gothic" charset="0"/>
                <a:hlinkClick r:id="rId4"/>
              </a:rPr>
              <a:t>Be Air Aware</a:t>
            </a:r>
            <a:r>
              <a:rPr lang="en-CA" sz="3000" dirty="0">
                <a:latin typeface="Century Gothic" charset="0"/>
                <a:ea typeface="Century Gothic" charset="0"/>
                <a:cs typeface="Century Gothic" charset="0"/>
              </a:rPr>
              <a:t>” </a:t>
            </a:r>
          </a:p>
          <a:p>
            <a:pPr lvl="0"/>
            <a:r>
              <a:rPr lang="en-CA" sz="3000" dirty="0">
                <a:latin typeface="Century Gothic" charset="0"/>
                <a:ea typeface="Century Gothic" charset="0"/>
                <a:cs typeface="Century Gothic" charset="0"/>
              </a:rPr>
              <a:t>3 – Watch this </a:t>
            </a:r>
            <a:r>
              <a:rPr lang="en-CA" sz="3000" dirty="0">
                <a:latin typeface="Century Gothic" charset="0"/>
                <a:ea typeface="Century Gothic" charset="0"/>
                <a:cs typeface="Century Gothic" charset="0"/>
                <a:hlinkClick r:id="rId5"/>
              </a:rPr>
              <a:t>1-minute video</a:t>
            </a:r>
            <a:r>
              <a:rPr lang="en-CA" sz="3000" dirty="0">
                <a:latin typeface="Century Gothic" charset="0"/>
                <a:ea typeface="Century Gothic" charset="0"/>
                <a:cs typeface="Century Gothic" charset="0"/>
              </a:rPr>
              <a:t> to learn about Alberta’s Airsheds</a:t>
            </a:r>
          </a:p>
          <a:p>
            <a:pPr lvl="0"/>
            <a:r>
              <a:rPr lang="en-CA" sz="3000" dirty="0">
                <a:latin typeface="Century Gothic" charset="0"/>
                <a:ea typeface="Century Gothic" charset="0"/>
                <a:cs typeface="Century Gothic" charset="0"/>
              </a:rPr>
              <a:t>4 – Complete a </a:t>
            </a:r>
            <a:r>
              <a:rPr lang="en-CA" sz="3000" b="1" dirty="0">
                <a:latin typeface="Century Gothic" charset="0"/>
                <a:ea typeface="Century Gothic" charset="0"/>
                <a:cs typeface="Century Gothic" charset="0"/>
              </a:rPr>
              <a:t>fun experiment </a:t>
            </a:r>
            <a:r>
              <a:rPr lang="en-CA" sz="3000" dirty="0">
                <a:latin typeface="Century Gothic" charset="0"/>
                <a:ea typeface="Century Gothic" charset="0"/>
                <a:cs typeface="Century Gothic" charset="0"/>
              </a:rPr>
              <a:t>over the next 2 weeks (5 minutes per day)</a:t>
            </a:r>
          </a:p>
          <a:p>
            <a:pPr lvl="0"/>
            <a:r>
              <a:rPr lang="en-CA" sz="3000" dirty="0">
                <a:latin typeface="Century Gothic" charset="0"/>
                <a:ea typeface="Century Gothic" charset="0"/>
                <a:cs typeface="Century Gothic" charset="0"/>
              </a:rPr>
              <a:t>5 – Submit your results to the Alberta Airsheds Council for a </a:t>
            </a:r>
            <a:r>
              <a:rPr lang="en-CA" sz="3000" b="1" dirty="0">
                <a:latin typeface="Century Gothic" charset="0"/>
                <a:ea typeface="Century Gothic" charset="0"/>
                <a:cs typeface="Century Gothic" charset="0"/>
              </a:rPr>
              <a:t>chance to win</a:t>
            </a:r>
            <a:r>
              <a:rPr lang="en-CA" sz="3000" dirty="0">
                <a:latin typeface="Century Gothic" charset="0"/>
                <a:ea typeface="Century Gothic" charset="0"/>
                <a:cs typeface="Century Gothic" charset="0"/>
              </a:rPr>
              <a:t>!</a:t>
            </a:r>
            <a:r>
              <a:rPr lang="en-US" sz="3000" dirty="0">
                <a:latin typeface="Century Gothic" charset="0"/>
                <a:ea typeface="Century Gothic" charset="0"/>
                <a:cs typeface="Century Gothic" charset="0"/>
              </a:rPr>
              <a:t> </a:t>
            </a:r>
            <a:endParaRPr lang="en-US" sz="3000" dirty="0">
              <a:effectLst/>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6"/>
          <a:srcRect b="36732"/>
          <a:stretch/>
        </p:blipFill>
        <p:spPr>
          <a:xfrm flipH="1">
            <a:off x="7575175" y="1398947"/>
            <a:ext cx="6096000" cy="8519147"/>
          </a:xfrm>
          <a:prstGeom prst="rect">
            <a:avLst/>
          </a:prstGeom>
        </p:spPr>
      </p:pic>
    </p:spTree>
    <p:extLst>
      <p:ext uri="{BB962C8B-B14F-4D97-AF65-F5344CB8AC3E}">
        <p14:creationId xmlns:p14="http://schemas.microsoft.com/office/powerpoint/2010/main" val="168222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5FEECA-38F6-234B-82E6-089B88B19ED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878543" y="2420469"/>
            <a:ext cx="10936940" cy="2796989"/>
          </a:xfrm>
        </p:spPr>
        <p:txBody>
          <a:bodyPr anchor="ctr">
            <a:noAutofit/>
          </a:bodyPr>
          <a:lstStyle/>
          <a:p>
            <a:r>
              <a:rPr lang="en-US" sz="7200" b="1" dirty="0">
                <a:solidFill>
                  <a:srgbClr val="053D82"/>
                </a:solidFill>
                <a:latin typeface="Century Gothic" charset="0"/>
                <a:ea typeface="Century Gothic" charset="0"/>
                <a:cs typeface="Century Gothic" charset="0"/>
              </a:rPr>
              <a:t>Here’s what you’ll need </a:t>
            </a:r>
            <a:br>
              <a:rPr lang="en-US" sz="7200" b="1" dirty="0">
                <a:solidFill>
                  <a:srgbClr val="053D82"/>
                </a:solidFill>
                <a:latin typeface="Century Gothic" charset="0"/>
                <a:ea typeface="Century Gothic" charset="0"/>
                <a:cs typeface="Century Gothic" charset="0"/>
              </a:rPr>
            </a:br>
            <a:r>
              <a:rPr lang="en-US" sz="4000" b="1" dirty="0">
                <a:solidFill>
                  <a:srgbClr val="053D82"/>
                </a:solidFill>
                <a:latin typeface="Century Gothic" charset="0"/>
                <a:ea typeface="Century Gothic" charset="0"/>
                <a:cs typeface="Century Gothic" charset="0"/>
              </a:rPr>
              <a:t> </a:t>
            </a:r>
            <a:br>
              <a:rPr lang="en-US" sz="5700" b="1" dirty="0">
                <a:solidFill>
                  <a:srgbClr val="053D82"/>
                </a:solidFill>
                <a:latin typeface="Century Gothic" charset="0"/>
                <a:ea typeface="Century Gothic" charset="0"/>
                <a:cs typeface="Century Gothic" charset="0"/>
              </a:rPr>
            </a:br>
            <a:r>
              <a:rPr lang="en-CA" sz="4500" dirty="0">
                <a:latin typeface="Century Gothic" charset="0"/>
                <a:ea typeface="Century Gothic" charset="0"/>
                <a:cs typeface="Century Gothic" charset="0"/>
              </a:rPr>
              <a:t>Index card (or sturdy paper)</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Petroleum jelly </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String and/or paperclips </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Popsicle stick</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Pencil, ruler</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Magnifying glass</a:t>
            </a:r>
            <a:br>
              <a:rPr lang="en-US" sz="4500" dirty="0">
                <a:latin typeface="Century Gothic" charset="0"/>
                <a:ea typeface="Century Gothic" charset="0"/>
                <a:cs typeface="Century Gothic" charset="0"/>
              </a:rPr>
            </a:br>
            <a:endParaRPr lang="en-US" sz="4500" b="1" dirty="0">
              <a:solidFill>
                <a:srgbClr val="053D8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14075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51B8EC-ECC5-5441-8F72-4B40F204A06A}"/>
              </a:ext>
            </a:extLst>
          </p:cNvPr>
          <p:cNvPicPr>
            <a:picLocks noChangeAspect="1"/>
          </p:cNvPicPr>
          <p:nvPr/>
        </p:nvPicPr>
        <p:blipFill rotWithShape="1">
          <a:blip r:embed="rId2"/>
          <a:srcRect t="12582" r="141" b="-331"/>
          <a:stretch/>
        </p:blipFill>
        <p:spPr>
          <a:xfrm>
            <a:off x="0" y="-179294"/>
            <a:ext cx="12317506" cy="7073152"/>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972227" y="143435"/>
            <a:ext cx="10130128" cy="1198605"/>
          </a:xfrm>
        </p:spPr>
        <p:txBody>
          <a:bodyPr anchor="ctr">
            <a:normAutofit fontScale="90000"/>
          </a:bodyPr>
          <a:lstStyle/>
          <a:p>
            <a:r>
              <a:rPr lang="en-US" sz="7200" b="1" dirty="0">
                <a:solidFill>
                  <a:srgbClr val="053D82"/>
                </a:solidFill>
                <a:latin typeface="Century Gothic" panose="020B0502020202020204" pitchFamily="34" charset="0"/>
              </a:rPr>
              <a:t>READY? Let’s begin!</a:t>
            </a:r>
            <a:r>
              <a:rPr lang="en-US" sz="3700" b="1" dirty="0">
                <a:solidFill>
                  <a:srgbClr val="053D82"/>
                </a:solidFill>
                <a:latin typeface="Century Gothic" panose="020B0502020202020204" pitchFamily="34" charset="0"/>
              </a:rPr>
              <a:t>			</a:t>
            </a:r>
          </a:p>
        </p:txBody>
      </p:sp>
    </p:spTree>
    <p:extLst>
      <p:ext uri="{BB962C8B-B14F-4D97-AF65-F5344CB8AC3E}">
        <p14:creationId xmlns:p14="http://schemas.microsoft.com/office/powerpoint/2010/main" val="262369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AF076-8242-D542-A873-2456A1CD177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35107" y="340659"/>
            <a:ext cx="10739718" cy="5916706"/>
          </a:xfrm>
        </p:spPr>
        <p:txBody>
          <a:bodyPr anchor="ctr">
            <a:noAutofit/>
          </a:bodyPr>
          <a:lstStyle/>
          <a:p>
            <a:r>
              <a:rPr lang="en-US" sz="5700" b="1" dirty="0">
                <a:solidFill>
                  <a:srgbClr val="053D82"/>
                </a:solidFill>
                <a:latin typeface="Century Gothic" charset="0"/>
                <a:ea typeface="Century Gothic" charset="0"/>
                <a:cs typeface="Century Gothic" charset="0"/>
              </a:rPr>
              <a:t>Weather:</a:t>
            </a:r>
            <a:r>
              <a:rPr lang="en-CA" sz="5400" dirty="0">
                <a:latin typeface="Century Gothic" charset="0"/>
                <a:ea typeface="Century Gothic" charset="0"/>
                <a:cs typeface="Century Gothic" charset="0"/>
              </a:rPr>
              <a:t> </a:t>
            </a:r>
            <a:r>
              <a:rPr lang="en-CA" sz="4800" dirty="0">
                <a:latin typeface="Century Gothic" charset="0"/>
                <a:ea typeface="Century Gothic" charset="0"/>
                <a:cs typeface="Century Gothic" charset="0"/>
              </a:rPr>
              <a:t>the state of the air and atmosphere </a:t>
            </a:r>
            <a:r>
              <a:rPr lang="en-CA" sz="4800" u="sng" dirty="0">
                <a:latin typeface="Century Gothic" charset="0"/>
                <a:ea typeface="Century Gothic" charset="0"/>
                <a:cs typeface="Century Gothic" charset="0"/>
              </a:rPr>
              <a:t>at a particular time</a:t>
            </a:r>
            <a:r>
              <a:rPr lang="en-CA" sz="4800" dirty="0">
                <a:latin typeface="Century Gothic" charset="0"/>
                <a:ea typeface="Century Gothic" charset="0"/>
                <a:cs typeface="Century Gothic" charset="0"/>
              </a:rPr>
              <a:t> and place.</a:t>
            </a:r>
            <a:r>
              <a:rPr lang="en-US" sz="4800" dirty="0">
                <a:latin typeface="Century Gothic" charset="0"/>
                <a:ea typeface="Century Gothic" charset="0"/>
                <a:cs typeface="Century Gothic" charset="0"/>
              </a:rPr>
              <a:t> </a:t>
            </a:r>
            <a:br>
              <a:rPr lang="en-US" sz="5700" b="1" dirty="0">
                <a:solidFill>
                  <a:srgbClr val="053D82"/>
                </a:solidFill>
                <a:latin typeface="Century Gothic" charset="0"/>
                <a:ea typeface="Century Gothic" charset="0"/>
                <a:cs typeface="Century Gothic" charset="0"/>
              </a:rPr>
            </a:br>
            <a:r>
              <a:rPr lang="en-US" sz="1000" b="1" dirty="0">
                <a:solidFill>
                  <a:srgbClr val="053D82"/>
                </a:solidFill>
                <a:latin typeface="Century Gothic" charset="0"/>
                <a:ea typeface="Century Gothic" charset="0"/>
                <a:cs typeface="Century Gothic" charset="0"/>
              </a:rPr>
              <a:t> </a:t>
            </a:r>
            <a:br>
              <a:rPr lang="en-US" sz="5700" b="1" dirty="0">
                <a:solidFill>
                  <a:srgbClr val="053D82"/>
                </a:solidFill>
                <a:latin typeface="Century Gothic" charset="0"/>
                <a:ea typeface="Century Gothic" charset="0"/>
                <a:cs typeface="Century Gothic" charset="0"/>
              </a:rPr>
            </a:br>
            <a:r>
              <a:rPr lang="en-US" sz="5700" b="1" dirty="0">
                <a:solidFill>
                  <a:srgbClr val="053D82"/>
                </a:solidFill>
                <a:latin typeface="Century Gothic" charset="0"/>
                <a:ea typeface="Century Gothic" charset="0"/>
                <a:cs typeface="Century Gothic" charset="0"/>
              </a:rPr>
              <a:t>Climate: </a:t>
            </a:r>
            <a:r>
              <a:rPr lang="en-CA" sz="4800" dirty="0">
                <a:latin typeface="Century Gothic" charset="0"/>
                <a:ea typeface="Century Gothic" charset="0"/>
                <a:cs typeface="Century Gothic" charset="0"/>
              </a:rPr>
              <a:t>the average condition of the weather at a place </a:t>
            </a:r>
            <a:r>
              <a:rPr lang="en-CA" sz="4800" u="sng" dirty="0">
                <a:latin typeface="Century Gothic" charset="0"/>
                <a:ea typeface="Century Gothic" charset="0"/>
                <a:cs typeface="Century Gothic" charset="0"/>
              </a:rPr>
              <a:t>over a particular time</a:t>
            </a:r>
            <a:r>
              <a:rPr lang="en-CA" sz="4800" dirty="0">
                <a:latin typeface="Century Gothic" charset="0"/>
                <a:ea typeface="Century Gothic" charset="0"/>
                <a:cs typeface="Century Gothic" charset="0"/>
              </a:rPr>
              <a:t> as shown by temperature, wind velocity, and precipitation.</a:t>
            </a:r>
            <a:r>
              <a:rPr lang="en-US" sz="4800" dirty="0">
                <a:latin typeface="Century Gothic" charset="0"/>
                <a:ea typeface="Century Gothic" charset="0"/>
                <a:cs typeface="Century Gothic" charset="0"/>
              </a:rPr>
              <a:t> </a:t>
            </a:r>
            <a:r>
              <a:rPr lang="en-US" sz="4800" b="1" dirty="0">
                <a:solidFill>
                  <a:srgbClr val="053D82"/>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29286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3F574-8273-5245-BC2C-CF43BB4A88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79929" y="466164"/>
            <a:ext cx="10632141" cy="4300071"/>
          </a:xfrm>
        </p:spPr>
        <p:txBody>
          <a:bodyPr anchor="ctr">
            <a:noAutofit/>
          </a:bodyPr>
          <a:lstStyle/>
          <a:p>
            <a:r>
              <a:rPr lang="en-US" sz="5700" b="1" dirty="0">
                <a:solidFill>
                  <a:srgbClr val="053D82"/>
                </a:solidFill>
                <a:latin typeface="Century Gothic" panose="020B0502020202020204" pitchFamily="34" charset="0"/>
              </a:rPr>
              <a:t>Air Quality:</a:t>
            </a:r>
            <a:r>
              <a:rPr lang="en-CA" sz="5700" dirty="0"/>
              <a:t> </a:t>
            </a:r>
            <a:r>
              <a:rPr lang="en-CA" sz="4800" dirty="0">
                <a:latin typeface="Century Gothic" charset="0"/>
                <a:ea typeface="Century Gothic" charset="0"/>
                <a:cs typeface="Century Gothic" charset="0"/>
              </a:rPr>
              <a:t>the degree to which the air is pollution-free, assessed by measuring a number of indicators of pollution</a:t>
            </a:r>
            <a:r>
              <a:rPr lang="en-CA" sz="4800" dirty="0"/>
              <a:t>.</a:t>
            </a:r>
            <a:endParaRPr lang="en-US" sz="4800" b="1" dirty="0">
              <a:solidFill>
                <a:srgbClr val="053D82"/>
              </a:solidFill>
              <a:latin typeface="Century Gothic" panose="020B0502020202020204" pitchFamily="34" charset="0"/>
            </a:endParaRPr>
          </a:p>
        </p:txBody>
      </p:sp>
    </p:spTree>
    <p:extLst>
      <p:ext uri="{BB962C8B-B14F-4D97-AF65-F5344CB8AC3E}">
        <p14:creationId xmlns:p14="http://schemas.microsoft.com/office/powerpoint/2010/main" val="96719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6ECC0-BD50-EE4E-BF00-78DB93F7EE3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117158" y="556054"/>
            <a:ext cx="9957683" cy="1585827"/>
          </a:xfrm>
        </p:spPr>
        <p:txBody>
          <a:bodyPr anchor="ctr">
            <a:normAutofit/>
          </a:bodyPr>
          <a:lstStyle/>
          <a:p>
            <a:r>
              <a:rPr lang="en-US" sz="5700" b="1" dirty="0">
                <a:solidFill>
                  <a:srgbClr val="053D82"/>
                </a:solidFill>
                <a:latin typeface="Century Gothic" panose="020B0502020202020204" pitchFamily="34" charset="0"/>
              </a:rPr>
              <a:t>Weather affects air quality.</a:t>
            </a:r>
          </a:p>
        </p:txBody>
      </p:sp>
    </p:spTree>
    <p:extLst>
      <p:ext uri="{BB962C8B-B14F-4D97-AF65-F5344CB8AC3E}">
        <p14:creationId xmlns:p14="http://schemas.microsoft.com/office/powerpoint/2010/main" val="457842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1222</Words>
  <Application>Microsoft Office PowerPoint</Application>
  <PresentationFormat>Widescreen</PresentationFormat>
  <Paragraphs>87</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Let’s Make the Invisible VISIBLE</vt:lpstr>
      <vt:lpstr>Hi! I’m Professor Airianna</vt:lpstr>
      <vt:lpstr>Over the next 20 minutes... </vt:lpstr>
      <vt:lpstr>Here’s what you’ll do</vt:lpstr>
      <vt:lpstr>Here’s what you’ll need    Index card (or sturdy paper) Petroleum jelly  String and/or paperclips  Popsicle stick Pencil, ruler Magnifying glass </vt:lpstr>
      <vt:lpstr>READY? Let’s begin!   </vt:lpstr>
      <vt:lpstr>Weather: the state of the air and atmosphere at a particular time and place.    Climate: the average condition of the weather at a place over a particular time as shown by temperature, wind velocity, and precipitation.  </vt:lpstr>
      <vt:lpstr>Air Quality: the degree to which the air is pollution-free, assessed by measuring a number of indicators of pollution.</vt:lpstr>
      <vt:lpstr>Weather affects air quality.</vt:lpstr>
      <vt:lpstr>We affect air quality.</vt:lpstr>
      <vt:lpstr>Air quality affects us.</vt:lpstr>
      <vt:lpstr>Air quality affects us.</vt:lpstr>
      <vt:lpstr>Professor Airianna checking in…  1 - What is the difference between weather and climate?  2 - What affects“Air Quality”? 3 - How does air quality affect us?   Great! Let’s move on.</vt:lpstr>
      <vt:lpstr> Read “Be Air Aware” &amp; Watch this 1-minute video to learn about Alberta’s Airsheds</vt:lpstr>
      <vt:lpstr>So what did you learn?  1 - What is an Airshed?  2 - Do you live in an Airshed? 3 - What is AQHI?  4 – How can air pollution affect your health?   Now for some hands-on learning!</vt:lpstr>
      <vt:lpstr>Your turn!</vt:lpstr>
      <vt:lpstr>PowerPoint Presentation</vt:lpstr>
      <vt:lpstr>PowerPoint Presentation</vt:lpstr>
      <vt:lpstr>PowerPoint Presentation</vt:lpstr>
      <vt:lpstr>Share your Results!</vt:lpstr>
      <vt:lpstr>Become a  “Clean Air Champion”!</vt:lpstr>
      <vt:lpstr>Thank You!</vt:lpstr>
      <vt:lpstr>Professor Airianna’s Answer Key</vt:lpstr>
      <vt:lpstr>Professor Airianna’s Answer Key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Air Quality</dc:title>
  <dc:creator>rachel@curiostudio.ca</dc:creator>
  <cp:lastModifiedBy>Bailey Doepker</cp:lastModifiedBy>
  <cp:revision>50</cp:revision>
  <cp:lastPrinted>2020-04-24T18:28:50Z</cp:lastPrinted>
  <dcterms:created xsi:type="dcterms:W3CDTF">2020-04-14T16:19:27Z</dcterms:created>
  <dcterms:modified xsi:type="dcterms:W3CDTF">2022-10-17T19:39:12Z</dcterms:modified>
</cp:coreProperties>
</file>